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6" r:id="rId2"/>
    <p:sldId id="259" r:id="rId3"/>
    <p:sldId id="264" r:id="rId4"/>
    <p:sldId id="262" r:id="rId5"/>
    <p:sldId id="261" r:id="rId6"/>
    <p:sldId id="263" r:id="rId7"/>
    <p:sldId id="265" r:id="rId8"/>
    <p:sldId id="258" r:id="rId9"/>
  </p:sldIdLst>
  <p:sldSz cx="12192000" cy="6858000"/>
  <p:notesSz cx="6797675" cy="9929813"/>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6696"/>
    <a:srgbClr val="FF8200"/>
    <a:srgbClr val="354B5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showGuides="1">
      <p:cViewPr varScale="1">
        <p:scale>
          <a:sx n="95" d="100"/>
          <a:sy n="95" d="100"/>
        </p:scale>
        <p:origin x="-86"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Substituent dată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32FB0E44-F76F-45BF-9A88-927F4FF6F219}" type="datetimeFigureOut">
              <a:rPr lang="en-GB" smtClean="0"/>
              <a:pPr/>
              <a:t>13/10/2023</a:t>
            </a:fld>
            <a:endParaRPr lang="en-GB"/>
          </a:p>
        </p:txBody>
      </p:sp>
      <p:sp>
        <p:nvSpPr>
          <p:cNvPr id="4" name="Substituent imagine diapozitiv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Substituent note 4"/>
          <p:cNvSpPr>
            <a:spLocks noGrp="1"/>
          </p:cNvSpPr>
          <p:nvPr>
            <p:ph type="body" sz="quarter" idx="3"/>
          </p:nvPr>
        </p:nvSpPr>
        <p:spPr>
          <a:xfrm>
            <a:off x="679450" y="4778375"/>
            <a:ext cx="5438775" cy="3910013"/>
          </a:xfrm>
          <a:prstGeom prst="rect">
            <a:avLst/>
          </a:prstGeom>
        </p:spPr>
        <p:txBody>
          <a:bodyPr vert="horz" lIns="91440" tIns="45720" rIns="91440" bIns="45720" rtlCol="0"/>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GB"/>
          </a:p>
        </p:txBody>
      </p:sp>
      <p:sp>
        <p:nvSpPr>
          <p:cNvPr id="6" name="Substituent subsol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ubstituent număr diapozitiv 6"/>
          <p:cNvSpPr>
            <a:spLocks noGrp="1"/>
          </p:cNvSpPr>
          <p:nvPr>
            <p:ph type="sldNum" sz="quarter" idx="5"/>
          </p:nvPr>
        </p:nvSpPr>
        <p:spPr>
          <a:xfrm>
            <a:off x="3849688" y="9431338"/>
            <a:ext cx="2946400" cy="498475"/>
          </a:xfrm>
          <a:prstGeom prst="rect">
            <a:avLst/>
          </a:prstGeom>
        </p:spPr>
        <p:txBody>
          <a:bodyPr vert="horz" lIns="91440" tIns="45720" rIns="91440" bIns="45720" rtlCol="0" anchor="b"/>
          <a:lstStyle>
            <a:lvl1pPr algn="r">
              <a:defRPr sz="1200"/>
            </a:lvl1pPr>
          </a:lstStyle>
          <a:p>
            <a:fld id="{DF9A9170-2C44-4E1A-82C1-E6BFEFEE4A20}" type="slidenum">
              <a:rPr lang="en-GB" smtClean="0"/>
              <a:pPr/>
              <a:t>‹#›</a:t>
            </a:fld>
            <a:endParaRPr lang="en-GB"/>
          </a:p>
        </p:txBody>
      </p:sp>
    </p:spTree>
    <p:extLst>
      <p:ext uri="{BB962C8B-B14F-4D97-AF65-F5344CB8AC3E}">
        <p14:creationId xmlns:p14="http://schemas.microsoft.com/office/powerpoint/2010/main" xmlns="" val="4020804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781175"/>
            <a:ext cx="9144000" cy="1728788"/>
          </a:xfrm>
        </p:spPr>
        <p:txBody>
          <a:bodyPr anchor="b"/>
          <a:lstStyle>
            <a:lvl1pPr algn="ctr">
              <a:defRPr sz="6000" b="1">
                <a:latin typeface="Montserrat" panose="00000500000000000000" pitchFamily="50" charset="-18"/>
                <a:ea typeface="Roboto Condensed" panose="02000000000000000000" pitchFamily="2" charset="0"/>
              </a:defRPr>
            </a:lvl1pPr>
          </a:lstStyle>
          <a:p>
            <a:r>
              <a:rPr lang="ro-RO" dirty="0"/>
              <a:t>Titlu</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atin typeface="Montserrat" panose="00000500000000000000" pitchFamily="50" charset="-18"/>
                <a:ea typeface="Roboto Condensed"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dirty="0"/>
              <a:t>subtitlu</a:t>
            </a:r>
            <a:endParaRPr lang="en-US" dirty="0"/>
          </a:p>
        </p:txBody>
      </p:sp>
      <p:sp>
        <p:nvSpPr>
          <p:cNvPr id="4" name="Date Placeholder 3"/>
          <p:cNvSpPr>
            <a:spLocks noGrp="1"/>
          </p:cNvSpPr>
          <p:nvPr>
            <p:ph type="dt" sz="half" idx="10"/>
          </p:nvPr>
        </p:nvSpPr>
        <p:spPr/>
        <p:txBody>
          <a:bodyPr/>
          <a:lstStyle/>
          <a:p>
            <a:fld id="{24E1CF2C-7593-4BF3-80FE-A8FBD453C855}"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62BC7-43A9-4139-AD94-40A7C1EE9FB7}"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220628" y="698157"/>
            <a:ext cx="2870359" cy="68925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284380" y="755535"/>
            <a:ext cx="555070" cy="574497"/>
          </a:xfrm>
          <a:prstGeom prst="rect">
            <a:avLst/>
          </a:prstGeom>
        </p:spPr>
      </p:pic>
    </p:spTree>
    <p:extLst>
      <p:ext uri="{BB962C8B-B14F-4D97-AF65-F5344CB8AC3E}">
        <p14:creationId xmlns:p14="http://schemas.microsoft.com/office/powerpoint/2010/main" xmlns="" val="3817324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1955800"/>
            <a:ext cx="3932237" cy="1600200"/>
          </a:xfrm>
        </p:spPr>
        <p:txBody>
          <a:bodyPr anchor="b"/>
          <a:lstStyle>
            <a:lvl1pPr>
              <a:defRPr sz="3200">
                <a:latin typeface="Montserrat" panose="00000500000000000000" pitchFamily="50" charset="-18"/>
                <a:ea typeface="Roboto Condensed" panose="02000000000000000000" pitchFamily="2" charset="0"/>
              </a:defRPr>
            </a:lvl1pPr>
          </a:lstStyle>
          <a:p>
            <a:r>
              <a:rPr lang="ro-RO" dirty="0"/>
              <a:t>Titlu</a:t>
            </a:r>
            <a:endParaRPr lang="en-US" dirty="0"/>
          </a:p>
        </p:txBody>
      </p:sp>
      <p:sp>
        <p:nvSpPr>
          <p:cNvPr id="3" name="Picture Placeholder 2"/>
          <p:cNvSpPr>
            <a:spLocks noGrp="1"/>
          </p:cNvSpPr>
          <p:nvPr>
            <p:ph type="pic" idx="1"/>
          </p:nvPr>
        </p:nvSpPr>
        <p:spPr>
          <a:xfrm>
            <a:off x="5183188" y="1955800"/>
            <a:ext cx="6172200" cy="390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hasCustomPrompt="1"/>
          </p:nvPr>
        </p:nvSpPr>
        <p:spPr>
          <a:xfrm>
            <a:off x="839788" y="3556000"/>
            <a:ext cx="3932237" cy="2305050"/>
          </a:xfrm>
        </p:spPr>
        <p:txBody>
          <a:bodyPr/>
          <a:lstStyle>
            <a:lvl1pPr marL="0" indent="0">
              <a:buNone/>
              <a:defRPr sz="1600">
                <a:latin typeface="Montserrat" panose="00000500000000000000" pitchFamily="50" charset="-18"/>
                <a:ea typeface="Roboto Condensed" panose="020000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dirty="0"/>
              <a:t>subtitlu</a:t>
            </a:r>
            <a:endParaRPr lang="en-US" dirty="0"/>
          </a:p>
        </p:txBody>
      </p:sp>
      <p:sp>
        <p:nvSpPr>
          <p:cNvPr id="5" name="Date Placeholder 4"/>
          <p:cNvSpPr>
            <a:spLocks noGrp="1"/>
          </p:cNvSpPr>
          <p:nvPr>
            <p:ph type="dt" sz="half" idx="10"/>
          </p:nvPr>
        </p:nvSpPr>
        <p:spPr/>
        <p:txBody>
          <a:bodyPr/>
          <a:lstStyle/>
          <a:p>
            <a:fld id="{24E1CF2C-7593-4BF3-80FE-A8FBD453C855}" type="datetimeFigureOut">
              <a:rPr lang="en-US" smtClean="0"/>
              <a:pPr/>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62BC7-43A9-4139-AD94-40A7C1EE9FB7}"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220628" y="698157"/>
            <a:ext cx="2870359" cy="689254"/>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284380" y="755535"/>
            <a:ext cx="555070" cy="574497"/>
          </a:xfrm>
          <a:prstGeom prst="rect">
            <a:avLst/>
          </a:prstGeom>
        </p:spPr>
      </p:pic>
    </p:spTree>
    <p:extLst>
      <p:ext uri="{BB962C8B-B14F-4D97-AF65-F5344CB8AC3E}">
        <p14:creationId xmlns:p14="http://schemas.microsoft.com/office/powerpoint/2010/main" xmlns="" val="389234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685925"/>
            <a:ext cx="10515600" cy="1100138"/>
          </a:xfrm>
        </p:spPr>
        <p:txBody>
          <a:bodyPr>
            <a:normAutofit/>
          </a:bodyPr>
          <a:lstStyle>
            <a:lvl1pPr>
              <a:defRPr sz="3000" b="1">
                <a:latin typeface="Montserrat" panose="00000500000000000000" pitchFamily="50" charset="-18"/>
                <a:ea typeface="Roboto Condensed" panose="02000000000000000000" pitchFamily="2" charset="0"/>
              </a:defRPr>
            </a:lvl1pPr>
          </a:lstStyle>
          <a:p>
            <a:r>
              <a:rPr lang="ro-RO" dirty="0"/>
              <a:t>Titlu</a:t>
            </a:r>
            <a:endParaRPr lang="en-US" dirty="0"/>
          </a:p>
        </p:txBody>
      </p:sp>
      <p:sp>
        <p:nvSpPr>
          <p:cNvPr id="3" name="Content Placeholder 2"/>
          <p:cNvSpPr>
            <a:spLocks noGrp="1"/>
          </p:cNvSpPr>
          <p:nvPr>
            <p:ph idx="1" hasCustomPrompt="1"/>
          </p:nvPr>
        </p:nvSpPr>
        <p:spPr>
          <a:xfrm>
            <a:off x="838200" y="2895599"/>
            <a:ext cx="10515600" cy="3281363"/>
          </a:xfrm>
        </p:spPr>
        <p:txBody>
          <a:bodyPr/>
          <a:lstStyle>
            <a:lvl1pPr>
              <a:defRPr baseline="0">
                <a:latin typeface="Montserrat" panose="00000500000000000000" pitchFamily="50" charset="-18"/>
                <a:ea typeface="Roboto Condensed" panose="02000000000000000000" pitchFamily="2" charset="0"/>
              </a:defRPr>
            </a:lvl1pPr>
            <a:lvl2pPr>
              <a:defRPr>
                <a:latin typeface="Montserrat" panose="00000500000000000000" pitchFamily="50" charset="-18"/>
                <a:ea typeface="Roboto Condensed" panose="02000000000000000000" pitchFamily="2" charset="0"/>
              </a:defRPr>
            </a:lvl2pPr>
            <a:lvl3pPr>
              <a:defRPr>
                <a:latin typeface="Montserrat" panose="00000500000000000000" pitchFamily="50" charset="-18"/>
                <a:ea typeface="Roboto Condensed" panose="02000000000000000000" pitchFamily="2" charset="0"/>
              </a:defRPr>
            </a:lvl3pPr>
            <a:lvl4pPr>
              <a:defRPr>
                <a:latin typeface="Montserrat" panose="00000500000000000000" pitchFamily="50" charset="-18"/>
                <a:ea typeface="Roboto Condensed" panose="02000000000000000000" pitchFamily="2" charset="0"/>
              </a:defRPr>
            </a:lvl4pPr>
            <a:lvl5pPr>
              <a:defRPr>
                <a:latin typeface="Montserrat" panose="00000500000000000000" pitchFamily="50" charset="-18"/>
                <a:ea typeface="Roboto Condensed" panose="02000000000000000000" pitchFamily="2" charset="0"/>
              </a:defRPr>
            </a:lvl5p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4" name="Date Placeholder 3"/>
          <p:cNvSpPr>
            <a:spLocks noGrp="1"/>
          </p:cNvSpPr>
          <p:nvPr>
            <p:ph type="dt" sz="half" idx="10"/>
          </p:nvPr>
        </p:nvSpPr>
        <p:spPr/>
        <p:txBody>
          <a:bodyPr/>
          <a:lstStyle/>
          <a:p>
            <a:fld id="{24E1CF2C-7593-4BF3-80FE-A8FBD453C855}"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62BC7-43A9-4139-AD94-40A7C1EE9FB7}"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220628" y="698157"/>
            <a:ext cx="2870359" cy="689254"/>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284380" y="755535"/>
            <a:ext cx="555070" cy="574497"/>
          </a:xfrm>
          <a:prstGeom prst="rect">
            <a:avLst/>
          </a:prstGeom>
        </p:spPr>
      </p:pic>
    </p:spTree>
    <p:extLst>
      <p:ext uri="{BB962C8B-B14F-4D97-AF65-F5344CB8AC3E}">
        <p14:creationId xmlns:p14="http://schemas.microsoft.com/office/powerpoint/2010/main" xmlns="" val="412185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838200" y="1990726"/>
            <a:ext cx="10515600" cy="4100512"/>
          </a:xfrm>
        </p:spPr>
        <p:txBody>
          <a:bodyPr>
            <a:normAutofit/>
          </a:bodyPr>
          <a:lstStyle>
            <a:lvl1pPr marL="0" indent="0">
              <a:buNone/>
              <a:defRPr sz="2500" baseline="0">
                <a:latin typeface="Montserrat" panose="00000500000000000000" pitchFamily="50" charset="-18"/>
                <a:ea typeface="Roboto Condensed" panose="02000000000000000000" pitchFamily="2" charset="0"/>
              </a:defRPr>
            </a:lvl1pPr>
            <a:lvl2pPr>
              <a:defRPr>
                <a:latin typeface="Roboto Condensed" panose="02000000000000000000" pitchFamily="2" charset="0"/>
                <a:ea typeface="Roboto Condensed" panose="02000000000000000000" pitchFamily="2" charset="0"/>
              </a:defRPr>
            </a:lvl2pPr>
            <a:lvl3pPr>
              <a:defRPr>
                <a:latin typeface="Roboto Condensed" panose="02000000000000000000" pitchFamily="2" charset="0"/>
                <a:ea typeface="Roboto Condensed" panose="02000000000000000000" pitchFamily="2" charset="0"/>
              </a:defRPr>
            </a:lvl3pPr>
            <a:lvl4pPr>
              <a:defRPr>
                <a:latin typeface="Roboto Condensed" panose="02000000000000000000" pitchFamily="2" charset="0"/>
                <a:ea typeface="Roboto Condensed" panose="02000000000000000000" pitchFamily="2" charset="0"/>
              </a:defRPr>
            </a:lvl4pPr>
            <a:lvl5pPr>
              <a:defRPr>
                <a:latin typeface="Roboto Condensed" panose="02000000000000000000" pitchFamily="2" charset="0"/>
                <a:ea typeface="Roboto Condensed" panose="02000000000000000000" pitchFamily="2" charset="0"/>
              </a:defRPr>
            </a:lvl5pPr>
          </a:lstStyle>
          <a:p>
            <a:pPr lvl="0"/>
            <a:r>
              <a:rPr lang="ro-RO" dirty="0"/>
              <a:t>Stil text - 25</a:t>
            </a:r>
            <a:endParaRPr lang="en-US" dirty="0"/>
          </a:p>
        </p:txBody>
      </p:sp>
      <p:sp>
        <p:nvSpPr>
          <p:cNvPr id="4" name="Date Placeholder 3"/>
          <p:cNvSpPr>
            <a:spLocks noGrp="1"/>
          </p:cNvSpPr>
          <p:nvPr>
            <p:ph type="dt" sz="half" idx="10"/>
          </p:nvPr>
        </p:nvSpPr>
        <p:spPr/>
        <p:txBody>
          <a:bodyPr/>
          <a:lstStyle/>
          <a:p>
            <a:fld id="{24E1CF2C-7593-4BF3-80FE-A8FBD453C855}"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62BC7-43A9-4139-AD94-40A7C1EE9FB7}"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220628" y="698157"/>
            <a:ext cx="2870359" cy="689254"/>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284380" y="755535"/>
            <a:ext cx="555070" cy="574497"/>
          </a:xfrm>
          <a:prstGeom prst="rect">
            <a:avLst/>
          </a:prstGeom>
        </p:spPr>
      </p:pic>
    </p:spTree>
    <p:extLst>
      <p:ext uri="{BB962C8B-B14F-4D97-AF65-F5344CB8AC3E}">
        <p14:creationId xmlns:p14="http://schemas.microsoft.com/office/powerpoint/2010/main" xmlns="" val="200663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3500">
                <a:latin typeface="Montserrat" panose="00000500000000000000" pitchFamily="50" charset="-18"/>
                <a:ea typeface="Roboto Condensed" panose="02000000000000000000" pitchFamily="2"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1800">
                <a:solidFill>
                  <a:schemeClr val="tx1">
                    <a:tint val="75000"/>
                  </a:schemeClr>
                </a:solidFill>
                <a:latin typeface="Montserrat" panose="00000500000000000000" pitchFamily="50" charset="-18"/>
                <a:ea typeface="Roboto Condensed" panose="020000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4E1CF2C-7593-4BF3-80FE-A8FBD453C855}"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62BC7-43A9-4139-AD94-40A7C1EE9FB7}"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220628" y="698157"/>
            <a:ext cx="2870359" cy="68925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284380" y="755535"/>
            <a:ext cx="555070" cy="574497"/>
          </a:xfrm>
          <a:prstGeom prst="rect">
            <a:avLst/>
          </a:prstGeom>
        </p:spPr>
      </p:pic>
    </p:spTree>
    <p:extLst>
      <p:ext uri="{BB962C8B-B14F-4D97-AF65-F5344CB8AC3E}">
        <p14:creationId xmlns:p14="http://schemas.microsoft.com/office/powerpoint/2010/main" xmlns="" val="4250194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74800"/>
            <a:ext cx="10515600" cy="1325563"/>
          </a:xfrm>
        </p:spPr>
        <p:txBody>
          <a:bodyPr>
            <a:normAutofit/>
          </a:bodyPr>
          <a:lstStyle>
            <a:lvl1pPr>
              <a:defRPr sz="3500" b="1">
                <a:latin typeface="Montserrat" panose="00000500000000000000" pitchFamily="50" charset="-18"/>
                <a:ea typeface="Roboto Condensed" panose="02000000000000000000" pitchFamily="2" charset="0"/>
              </a:defRPr>
            </a:lvl1pPr>
          </a:lstStyle>
          <a:p>
            <a:r>
              <a:rPr lang="ro-RO" dirty="0"/>
              <a:t>Titlu</a:t>
            </a:r>
            <a:endParaRPr lang="en-US" dirty="0"/>
          </a:p>
        </p:txBody>
      </p:sp>
      <p:sp>
        <p:nvSpPr>
          <p:cNvPr id="3" name="Content Placeholder 2"/>
          <p:cNvSpPr>
            <a:spLocks noGrp="1"/>
          </p:cNvSpPr>
          <p:nvPr>
            <p:ph sz="half" idx="1" hasCustomPrompt="1"/>
          </p:nvPr>
        </p:nvSpPr>
        <p:spPr>
          <a:xfrm>
            <a:off x="838200" y="3035300"/>
            <a:ext cx="5181600" cy="2832100"/>
          </a:xfrm>
        </p:spPr>
        <p:txBody>
          <a:bodyPr/>
          <a:lstStyle>
            <a:lvl1pPr>
              <a:defRPr>
                <a:latin typeface="Montserrat" panose="00000500000000000000" pitchFamily="50" charset="-18"/>
                <a:ea typeface="Roboto Condensed" panose="02000000000000000000" pitchFamily="2" charset="0"/>
              </a:defRPr>
            </a:lvl1pPr>
            <a:lvl2pPr>
              <a:defRPr>
                <a:latin typeface="Montserrat" panose="00000500000000000000" pitchFamily="50" charset="-18"/>
                <a:ea typeface="Roboto Condensed" panose="02000000000000000000" pitchFamily="2" charset="0"/>
              </a:defRPr>
            </a:lvl2pPr>
            <a:lvl3pPr>
              <a:defRPr>
                <a:latin typeface="Montserrat" panose="00000500000000000000" pitchFamily="50" charset="-18"/>
                <a:ea typeface="Roboto Condensed" panose="02000000000000000000" pitchFamily="2" charset="0"/>
              </a:defRPr>
            </a:lvl3pPr>
            <a:lvl4pPr>
              <a:defRPr>
                <a:latin typeface="Montserrat" panose="00000500000000000000" pitchFamily="50" charset="-18"/>
                <a:ea typeface="Roboto Condensed" panose="02000000000000000000" pitchFamily="2" charset="0"/>
              </a:defRPr>
            </a:lvl4pPr>
            <a:lvl5pPr>
              <a:defRPr>
                <a:latin typeface="Montserrat" panose="00000500000000000000" pitchFamily="50" charset="-18"/>
                <a:ea typeface="Roboto Condensed" panose="02000000000000000000" pitchFamily="2" charset="0"/>
              </a:defRPr>
            </a:lvl5p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4" name="Content Placeholder 3"/>
          <p:cNvSpPr>
            <a:spLocks noGrp="1"/>
          </p:cNvSpPr>
          <p:nvPr>
            <p:ph sz="half" idx="2" hasCustomPrompt="1"/>
          </p:nvPr>
        </p:nvSpPr>
        <p:spPr>
          <a:xfrm>
            <a:off x="6172200" y="3035300"/>
            <a:ext cx="5181600" cy="2832100"/>
          </a:xfrm>
        </p:spPr>
        <p:txBody>
          <a:bodyPr/>
          <a:lstStyle>
            <a:lvl1pPr>
              <a:defRPr>
                <a:latin typeface="Montserrat" panose="00000500000000000000" pitchFamily="50" charset="-18"/>
                <a:ea typeface="Roboto Condensed" panose="02000000000000000000" pitchFamily="2" charset="0"/>
              </a:defRPr>
            </a:lvl1pPr>
            <a:lvl2pPr>
              <a:defRPr>
                <a:latin typeface="Montserrat" panose="00000500000000000000" pitchFamily="50" charset="-18"/>
                <a:ea typeface="Roboto Condensed" panose="02000000000000000000" pitchFamily="2" charset="0"/>
              </a:defRPr>
            </a:lvl2pPr>
            <a:lvl3pPr>
              <a:defRPr>
                <a:latin typeface="Montserrat" panose="00000500000000000000" pitchFamily="50" charset="-18"/>
                <a:ea typeface="Roboto Condensed" panose="02000000000000000000" pitchFamily="2" charset="0"/>
              </a:defRPr>
            </a:lvl3pPr>
            <a:lvl4pPr>
              <a:defRPr>
                <a:latin typeface="Montserrat" panose="00000500000000000000" pitchFamily="50" charset="-18"/>
                <a:ea typeface="Roboto Condensed" panose="02000000000000000000" pitchFamily="2" charset="0"/>
              </a:defRPr>
            </a:lvl4pPr>
            <a:lvl5pPr>
              <a:defRPr>
                <a:latin typeface="Montserrat" panose="00000500000000000000" pitchFamily="50" charset="-18"/>
                <a:ea typeface="Roboto Condensed" panose="02000000000000000000" pitchFamily="2" charset="0"/>
              </a:defRPr>
            </a:lvl5p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5" name="Date Placeholder 4"/>
          <p:cNvSpPr>
            <a:spLocks noGrp="1"/>
          </p:cNvSpPr>
          <p:nvPr>
            <p:ph type="dt" sz="half" idx="10"/>
          </p:nvPr>
        </p:nvSpPr>
        <p:spPr/>
        <p:txBody>
          <a:bodyPr/>
          <a:lstStyle/>
          <a:p>
            <a:fld id="{24E1CF2C-7593-4BF3-80FE-A8FBD453C855}" type="datetimeFigureOut">
              <a:rPr lang="en-US" smtClean="0"/>
              <a:pPr/>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62BC7-43A9-4139-AD94-40A7C1EE9FB7}"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220628" y="698157"/>
            <a:ext cx="2870359" cy="689254"/>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284380" y="755535"/>
            <a:ext cx="555070" cy="574497"/>
          </a:xfrm>
          <a:prstGeom prst="rect">
            <a:avLst/>
          </a:prstGeom>
        </p:spPr>
      </p:pic>
    </p:spTree>
    <p:extLst>
      <p:ext uri="{BB962C8B-B14F-4D97-AF65-F5344CB8AC3E}">
        <p14:creationId xmlns:p14="http://schemas.microsoft.com/office/powerpoint/2010/main" xmlns="" val="3011232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1485900"/>
            <a:ext cx="10515600" cy="1185863"/>
          </a:xfrm>
        </p:spPr>
        <p:txBody>
          <a:bodyPr>
            <a:normAutofit/>
          </a:bodyPr>
          <a:lstStyle>
            <a:lvl1pPr>
              <a:defRPr sz="3500" b="1">
                <a:latin typeface="Montserrat" panose="00000500000000000000" pitchFamily="50" charset="-18"/>
                <a:ea typeface="Roboto Condensed" panose="02000000000000000000" pitchFamily="2" charset="0"/>
              </a:defRPr>
            </a:lvl1pPr>
          </a:lstStyle>
          <a:p>
            <a:r>
              <a:rPr lang="ro-RO" dirty="0"/>
              <a:t>Titlu</a:t>
            </a:r>
            <a:endParaRPr lang="en-US" dirty="0"/>
          </a:p>
        </p:txBody>
      </p:sp>
      <p:sp>
        <p:nvSpPr>
          <p:cNvPr id="3" name="Text Placeholder 2"/>
          <p:cNvSpPr>
            <a:spLocks noGrp="1"/>
          </p:cNvSpPr>
          <p:nvPr>
            <p:ph type="body" idx="1" hasCustomPrompt="1"/>
          </p:nvPr>
        </p:nvSpPr>
        <p:spPr>
          <a:xfrm>
            <a:off x="839788" y="2662238"/>
            <a:ext cx="5157787" cy="823912"/>
          </a:xfrm>
        </p:spPr>
        <p:txBody>
          <a:bodyPr anchor="b"/>
          <a:lstStyle>
            <a:lvl1pPr marL="0" indent="0">
              <a:buNone/>
              <a:defRPr sz="2400" b="1">
                <a:latin typeface="Montserrat" panose="00000500000000000000" pitchFamily="50" charset="-18"/>
                <a:ea typeface="Roboto Condensed" panose="020000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dirty="0"/>
              <a:t>Subtitlu</a:t>
            </a:r>
            <a:endParaRPr lang="en-US" dirty="0"/>
          </a:p>
        </p:txBody>
      </p:sp>
      <p:sp>
        <p:nvSpPr>
          <p:cNvPr id="4" name="Content Placeholder 3"/>
          <p:cNvSpPr>
            <a:spLocks noGrp="1"/>
          </p:cNvSpPr>
          <p:nvPr>
            <p:ph sz="half" idx="2" hasCustomPrompt="1"/>
          </p:nvPr>
        </p:nvSpPr>
        <p:spPr>
          <a:xfrm>
            <a:off x="839788" y="3486150"/>
            <a:ext cx="5157787" cy="2305050"/>
          </a:xfrm>
        </p:spPr>
        <p:txBody>
          <a:bodyPr/>
          <a:lstStyle>
            <a:lvl1pPr>
              <a:defRPr>
                <a:latin typeface="Montserrat" panose="00000500000000000000" pitchFamily="50" charset="-18"/>
                <a:ea typeface="Roboto Condensed" panose="02000000000000000000" pitchFamily="2" charset="0"/>
              </a:defRPr>
            </a:lvl1pPr>
            <a:lvl2pPr>
              <a:defRPr>
                <a:latin typeface="Montserrat" panose="00000500000000000000" pitchFamily="50" charset="-18"/>
                <a:ea typeface="Roboto Condensed" panose="02000000000000000000" pitchFamily="2" charset="0"/>
              </a:defRPr>
            </a:lvl2pPr>
            <a:lvl3pPr>
              <a:defRPr>
                <a:latin typeface="Montserrat" panose="00000500000000000000" pitchFamily="50" charset="-18"/>
                <a:ea typeface="Roboto Condensed" panose="02000000000000000000" pitchFamily="2" charset="0"/>
              </a:defRPr>
            </a:lvl3pPr>
            <a:lvl4pPr>
              <a:defRPr>
                <a:latin typeface="Montserrat" panose="00000500000000000000" pitchFamily="50" charset="-18"/>
                <a:ea typeface="Roboto Condensed" panose="02000000000000000000" pitchFamily="2" charset="0"/>
              </a:defRPr>
            </a:lvl4pPr>
            <a:lvl5pPr>
              <a:defRPr>
                <a:latin typeface="Montserrat" panose="00000500000000000000" pitchFamily="50" charset="-18"/>
                <a:ea typeface="Roboto Condensed" panose="02000000000000000000" pitchFamily="2" charset="0"/>
              </a:defRPr>
            </a:lvl5p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5" name="Text Placeholder 4"/>
          <p:cNvSpPr>
            <a:spLocks noGrp="1"/>
          </p:cNvSpPr>
          <p:nvPr>
            <p:ph type="body" sz="quarter" idx="3" hasCustomPrompt="1"/>
          </p:nvPr>
        </p:nvSpPr>
        <p:spPr>
          <a:xfrm>
            <a:off x="6172200" y="2662238"/>
            <a:ext cx="5183188" cy="823912"/>
          </a:xfrm>
        </p:spPr>
        <p:txBody>
          <a:bodyPr anchor="b"/>
          <a:lstStyle>
            <a:lvl1pPr marL="0" indent="0">
              <a:buNone/>
              <a:defRPr sz="2400" b="1">
                <a:latin typeface="Montserrat" panose="00000500000000000000" pitchFamily="50" charset="-18"/>
                <a:ea typeface="Roboto Condensed" panose="020000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dirty="0"/>
              <a:t>Subtitlu</a:t>
            </a:r>
            <a:endParaRPr lang="en-US" dirty="0"/>
          </a:p>
        </p:txBody>
      </p:sp>
      <p:sp>
        <p:nvSpPr>
          <p:cNvPr id="6" name="Content Placeholder 5"/>
          <p:cNvSpPr>
            <a:spLocks noGrp="1"/>
          </p:cNvSpPr>
          <p:nvPr>
            <p:ph sz="quarter" idx="4" hasCustomPrompt="1"/>
          </p:nvPr>
        </p:nvSpPr>
        <p:spPr>
          <a:xfrm>
            <a:off x="6172200" y="3486150"/>
            <a:ext cx="5183188" cy="2305050"/>
          </a:xfrm>
        </p:spPr>
        <p:txBody>
          <a:bodyPr/>
          <a:lstStyle>
            <a:lvl1pPr>
              <a:defRPr>
                <a:latin typeface="Montserrat" panose="00000500000000000000" pitchFamily="50" charset="-18"/>
                <a:ea typeface="Roboto Condensed" panose="02000000000000000000" pitchFamily="2" charset="0"/>
              </a:defRPr>
            </a:lvl1pPr>
            <a:lvl2pPr>
              <a:defRPr>
                <a:latin typeface="Montserrat" panose="00000500000000000000" pitchFamily="50" charset="-18"/>
                <a:ea typeface="Roboto Condensed" panose="02000000000000000000" pitchFamily="2" charset="0"/>
              </a:defRPr>
            </a:lvl2pPr>
            <a:lvl3pPr>
              <a:defRPr>
                <a:latin typeface="Montserrat" panose="00000500000000000000" pitchFamily="50" charset="-18"/>
                <a:ea typeface="Roboto Condensed" panose="02000000000000000000" pitchFamily="2" charset="0"/>
              </a:defRPr>
            </a:lvl3pPr>
            <a:lvl4pPr>
              <a:defRPr>
                <a:latin typeface="Montserrat" panose="00000500000000000000" pitchFamily="50" charset="-18"/>
                <a:ea typeface="Roboto Condensed" panose="02000000000000000000" pitchFamily="2" charset="0"/>
              </a:defRPr>
            </a:lvl4pPr>
            <a:lvl5pPr>
              <a:defRPr>
                <a:latin typeface="Montserrat" panose="00000500000000000000" pitchFamily="50" charset="-18"/>
                <a:ea typeface="Roboto Condensed" panose="02000000000000000000" pitchFamily="2" charset="0"/>
              </a:defRPr>
            </a:lvl5p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7" name="Date Placeholder 6"/>
          <p:cNvSpPr>
            <a:spLocks noGrp="1"/>
          </p:cNvSpPr>
          <p:nvPr>
            <p:ph type="dt" sz="half" idx="10"/>
          </p:nvPr>
        </p:nvSpPr>
        <p:spPr/>
        <p:txBody>
          <a:bodyPr/>
          <a:lstStyle/>
          <a:p>
            <a:fld id="{24E1CF2C-7593-4BF3-80FE-A8FBD453C855}" type="datetimeFigureOut">
              <a:rPr lang="en-US" smtClean="0"/>
              <a:pPr/>
              <a:t>10/13/2023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462BC7-43A9-4139-AD94-40A7C1EE9FB7}" type="slidenum">
              <a:rPr lang="en-US" smtClean="0"/>
              <a:pPr/>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220628" y="698157"/>
            <a:ext cx="2870359" cy="689254"/>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284380" y="755535"/>
            <a:ext cx="555070" cy="574497"/>
          </a:xfrm>
          <a:prstGeom prst="rect">
            <a:avLst/>
          </a:prstGeom>
        </p:spPr>
      </p:pic>
    </p:spTree>
    <p:extLst>
      <p:ext uri="{BB962C8B-B14F-4D97-AF65-F5344CB8AC3E}">
        <p14:creationId xmlns:p14="http://schemas.microsoft.com/office/powerpoint/2010/main" xmlns="" val="4004471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7175"/>
            <a:ext cx="10515600" cy="1325563"/>
          </a:xfrm>
        </p:spPr>
        <p:txBody>
          <a:bodyPr>
            <a:normAutofit/>
          </a:bodyPr>
          <a:lstStyle>
            <a:lvl1pPr>
              <a:defRPr sz="3000" b="1">
                <a:latin typeface="Montserrat" panose="00000500000000000000" pitchFamily="50" charset="-18"/>
                <a:ea typeface="Roboto Condensed" panose="02000000000000000000" pitchFamily="2" charset="0"/>
              </a:defRPr>
            </a:lvl1pPr>
          </a:lstStyle>
          <a:p>
            <a:r>
              <a:rPr lang="ro-RO" dirty="0"/>
              <a:t>Titlu</a:t>
            </a:r>
            <a:endParaRPr lang="en-US" dirty="0"/>
          </a:p>
        </p:txBody>
      </p:sp>
      <p:sp>
        <p:nvSpPr>
          <p:cNvPr id="3" name="Date Placeholder 2"/>
          <p:cNvSpPr>
            <a:spLocks noGrp="1"/>
          </p:cNvSpPr>
          <p:nvPr>
            <p:ph type="dt" sz="half" idx="10"/>
          </p:nvPr>
        </p:nvSpPr>
        <p:spPr/>
        <p:txBody>
          <a:bodyPr/>
          <a:lstStyle/>
          <a:p>
            <a:fld id="{24E1CF2C-7593-4BF3-80FE-A8FBD453C855}" type="datetimeFigureOut">
              <a:rPr lang="en-US" smtClean="0"/>
              <a:pPr/>
              <a:t>10/13/2023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462BC7-43A9-4139-AD94-40A7C1EE9FB7}"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220628" y="698157"/>
            <a:ext cx="2870359" cy="689254"/>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284380" y="755535"/>
            <a:ext cx="555070" cy="574497"/>
          </a:xfrm>
          <a:prstGeom prst="rect">
            <a:avLst/>
          </a:prstGeom>
        </p:spPr>
      </p:pic>
    </p:spTree>
    <p:extLst>
      <p:ext uri="{BB962C8B-B14F-4D97-AF65-F5344CB8AC3E}">
        <p14:creationId xmlns:p14="http://schemas.microsoft.com/office/powerpoint/2010/main" xmlns="" val="122139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1CF2C-7593-4BF3-80FE-A8FBD453C855}" type="datetimeFigureOut">
              <a:rPr lang="en-US" smtClean="0"/>
              <a:pPr/>
              <a:t>10/13/2023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462BC7-43A9-4139-AD94-40A7C1EE9FB7}" type="slidenum">
              <a:rPr lang="en-US" smtClean="0"/>
              <a:pPr/>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220628" y="698157"/>
            <a:ext cx="2870359" cy="689254"/>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284380" y="755535"/>
            <a:ext cx="555070" cy="574497"/>
          </a:xfrm>
          <a:prstGeom prst="rect">
            <a:avLst/>
          </a:prstGeom>
        </p:spPr>
      </p:pic>
    </p:spTree>
    <p:extLst>
      <p:ext uri="{BB962C8B-B14F-4D97-AF65-F5344CB8AC3E}">
        <p14:creationId xmlns:p14="http://schemas.microsoft.com/office/powerpoint/2010/main" xmlns="" val="3970025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2193925"/>
            <a:ext cx="3932237" cy="1600200"/>
          </a:xfrm>
        </p:spPr>
        <p:txBody>
          <a:bodyPr anchor="b"/>
          <a:lstStyle>
            <a:lvl1pPr>
              <a:defRPr sz="3200">
                <a:latin typeface="Montserrat" panose="00000500000000000000" pitchFamily="50" charset="-18"/>
                <a:ea typeface="Roboto Condensed" panose="02000000000000000000" pitchFamily="2" charset="0"/>
              </a:defRPr>
            </a:lvl1pPr>
          </a:lstStyle>
          <a:p>
            <a:r>
              <a:rPr lang="ro-RO" dirty="0"/>
              <a:t>Titlu</a:t>
            </a:r>
            <a:endParaRPr lang="en-US" dirty="0"/>
          </a:p>
        </p:txBody>
      </p:sp>
      <p:sp>
        <p:nvSpPr>
          <p:cNvPr id="3" name="Content Placeholder 2"/>
          <p:cNvSpPr>
            <a:spLocks noGrp="1"/>
          </p:cNvSpPr>
          <p:nvPr>
            <p:ph idx="1" hasCustomPrompt="1"/>
          </p:nvPr>
        </p:nvSpPr>
        <p:spPr>
          <a:xfrm>
            <a:off x="5183188" y="2193925"/>
            <a:ext cx="6172200" cy="3667125"/>
          </a:xfrm>
        </p:spPr>
        <p:txBody>
          <a:bodyPr/>
          <a:lstStyle>
            <a:lvl1pPr>
              <a:defRPr sz="3200">
                <a:latin typeface="Montserrat" panose="00000500000000000000" pitchFamily="50" charset="-18"/>
                <a:ea typeface="Roboto Condensed" panose="02000000000000000000" pitchFamily="2" charset="0"/>
              </a:defRPr>
            </a:lvl1pPr>
            <a:lvl2pPr>
              <a:defRPr sz="2800">
                <a:latin typeface="Montserrat" panose="00000500000000000000" pitchFamily="50" charset="-18"/>
                <a:ea typeface="Roboto Condensed" panose="02000000000000000000" pitchFamily="2" charset="0"/>
              </a:defRPr>
            </a:lvl2pPr>
            <a:lvl3pPr>
              <a:defRPr sz="2400">
                <a:latin typeface="Montserrat" panose="00000500000000000000" pitchFamily="50" charset="-18"/>
                <a:ea typeface="Roboto Condensed" panose="02000000000000000000" pitchFamily="2" charset="0"/>
              </a:defRPr>
            </a:lvl3pPr>
            <a:lvl4pPr>
              <a:defRPr sz="2000">
                <a:latin typeface="Montserrat" panose="00000500000000000000" pitchFamily="50" charset="-18"/>
                <a:ea typeface="Roboto Condensed" panose="02000000000000000000" pitchFamily="2" charset="0"/>
              </a:defRPr>
            </a:lvl4pPr>
            <a:lvl5pPr>
              <a:defRPr sz="2000">
                <a:latin typeface="Montserrat" panose="00000500000000000000" pitchFamily="50" charset="-18"/>
                <a:ea typeface="Roboto Condensed" panose="02000000000000000000" pitchFamily="2" charset="0"/>
              </a:defRPr>
            </a:lvl5pPr>
            <a:lvl6pPr>
              <a:defRPr sz="2000"/>
            </a:lvl6pPr>
            <a:lvl7pPr>
              <a:defRPr sz="2000"/>
            </a:lvl7pPr>
            <a:lvl8pPr>
              <a:defRPr sz="2000"/>
            </a:lvl8pPr>
            <a:lvl9pPr>
              <a:defRPr sz="2000"/>
            </a:lvl9p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4" name="Text Placeholder 3"/>
          <p:cNvSpPr>
            <a:spLocks noGrp="1"/>
          </p:cNvSpPr>
          <p:nvPr>
            <p:ph type="body" sz="half" idx="2" hasCustomPrompt="1"/>
          </p:nvPr>
        </p:nvSpPr>
        <p:spPr>
          <a:xfrm>
            <a:off x="839788" y="3794125"/>
            <a:ext cx="3932237" cy="2066925"/>
          </a:xfrm>
        </p:spPr>
        <p:txBody>
          <a:bodyPr/>
          <a:lstStyle>
            <a:lvl1pPr marL="0" indent="0">
              <a:buNone/>
              <a:defRPr sz="1600">
                <a:latin typeface="Montserrat" panose="00000500000000000000" pitchFamily="50" charset="-18"/>
                <a:ea typeface="Roboto Condensed" panose="020000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dirty="0"/>
              <a:t>subtitlu</a:t>
            </a:r>
            <a:endParaRPr lang="en-US" dirty="0"/>
          </a:p>
        </p:txBody>
      </p:sp>
      <p:sp>
        <p:nvSpPr>
          <p:cNvPr id="5" name="Date Placeholder 4"/>
          <p:cNvSpPr>
            <a:spLocks noGrp="1"/>
          </p:cNvSpPr>
          <p:nvPr>
            <p:ph type="dt" sz="half" idx="10"/>
          </p:nvPr>
        </p:nvSpPr>
        <p:spPr/>
        <p:txBody>
          <a:bodyPr/>
          <a:lstStyle/>
          <a:p>
            <a:fld id="{24E1CF2C-7593-4BF3-80FE-A8FBD453C855}" type="datetimeFigureOut">
              <a:rPr lang="en-US" smtClean="0"/>
              <a:pPr/>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62BC7-43A9-4139-AD94-40A7C1EE9FB7}"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220628" y="698157"/>
            <a:ext cx="2870359" cy="689254"/>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284380" y="755535"/>
            <a:ext cx="555070" cy="574497"/>
          </a:xfrm>
          <a:prstGeom prst="rect">
            <a:avLst/>
          </a:prstGeom>
        </p:spPr>
      </p:pic>
    </p:spTree>
    <p:extLst>
      <p:ext uri="{BB962C8B-B14F-4D97-AF65-F5344CB8AC3E}">
        <p14:creationId xmlns:p14="http://schemas.microsoft.com/office/powerpoint/2010/main" xmlns="" val="3691373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userDrawn="1">
            <p:extLst>
              <p:ext uri="{D42A27DB-BD31-4B8C-83A1-F6EECF244321}">
                <p14:modId xmlns:p14="http://schemas.microsoft.com/office/powerpoint/2010/main" xmlns="" val="1953455616"/>
              </p:ext>
            </p:extLst>
          </p:nvPr>
        </p:nvGraphicFramePr>
        <p:xfrm>
          <a:off x="0" y="0"/>
          <a:ext cx="12192000" cy="6858000"/>
        </p:xfrm>
        <a:graphic>
          <a:graphicData uri="http://schemas.openxmlformats.org/presentationml/2006/ole">
            <p:oleObj spid="_x0000_s5164" name="Acrobat Document" r:id="rId13" imgW="18648000" imgH="10497600" progId="AcroExch.Document.DC">
              <p:embed/>
            </p:oleObj>
          </a:graphicData>
        </a:graphic>
      </p:graphicFrame>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1CF2C-7593-4BF3-80FE-A8FBD453C855}" type="datetimeFigureOut">
              <a:rPr lang="en-US" smtClean="0"/>
              <a:pPr/>
              <a:t>10/13/2023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62BC7-43A9-4139-AD94-40A7C1EE9FB7}" type="slidenum">
              <a:rPr lang="en-US" smtClean="0"/>
              <a:pPr/>
              <a:t>‹#›</a:t>
            </a:fld>
            <a:endParaRPr lang="en-US"/>
          </a:p>
        </p:txBody>
      </p:sp>
    </p:spTree>
    <p:extLst>
      <p:ext uri="{BB962C8B-B14F-4D97-AF65-F5344CB8AC3E}">
        <p14:creationId xmlns:p14="http://schemas.microsoft.com/office/powerpoint/2010/main" xmlns="" val="1857287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52" r:id="rId5"/>
    <p:sldLayoutId id="2147483653" r:id="rId6"/>
    <p:sldLayoutId id="2147483654" r:id="rId7"/>
    <p:sldLayoutId id="2147483655" r:id="rId8"/>
    <p:sldLayoutId id="2147483656" r:id="rId9"/>
    <p:sldLayoutId id="2147483657" r:id="rId10"/>
  </p:sldLayoutIdLst>
  <p:txStyles>
    <p:titleStyle>
      <a:lvl1pPr algn="l" defTabSz="914400" rtl="0" eaLnBrk="1" latinLnBrk="0" hangingPunct="1">
        <a:lnSpc>
          <a:spcPct val="90000"/>
        </a:lnSpc>
        <a:spcBef>
          <a:spcPct val="0"/>
        </a:spcBef>
        <a:buNone/>
        <a:defRPr sz="4400" kern="1200">
          <a:solidFill>
            <a:schemeClr val="tx1"/>
          </a:solidFill>
          <a:latin typeface="Montserrat" panose="00000500000000000000" pitchFamily="50" charset="-18"/>
          <a:ea typeface="Roboto Condensed" panose="02000000000000000000"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18"/>
          <a:ea typeface="Roboto Condensed"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18"/>
          <a:ea typeface="Roboto Condensed"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18"/>
          <a:ea typeface="Roboto Condensed"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18"/>
          <a:ea typeface="Roboto Condensed"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18"/>
          <a:ea typeface="Roboto Condensed"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ecensamantromania.r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tăText 6">
            <a:extLst>
              <a:ext uri="{FF2B5EF4-FFF2-40B4-BE49-F238E27FC236}">
                <a16:creationId xmlns:a16="http://schemas.microsoft.com/office/drawing/2014/main" xmlns="" id="{CA3E87BE-8518-41A2-82D0-BC69F128CB48}"/>
              </a:ext>
            </a:extLst>
          </p:cNvPr>
          <p:cNvSpPr txBox="1"/>
          <p:nvPr/>
        </p:nvSpPr>
        <p:spPr>
          <a:xfrm>
            <a:off x="866273" y="1778320"/>
            <a:ext cx="10818796" cy="3970318"/>
          </a:xfrm>
          <a:prstGeom prst="rect">
            <a:avLst/>
          </a:prstGeom>
          <a:noFill/>
        </p:spPr>
        <p:txBody>
          <a:bodyPr wrap="square" rtlCol="0">
            <a:spAutoFit/>
          </a:bodyPr>
          <a:lstStyle/>
          <a:p>
            <a:pPr algn="ctr"/>
            <a:r>
              <a:rPr lang="ro-RO" sz="3600" b="1" dirty="0" err="1">
                <a:solidFill>
                  <a:prstClr val="white"/>
                </a:solidFill>
                <a:latin typeface="Montserrat" panose="00000500000000000000" pitchFamily="50" charset="-18"/>
              </a:rPr>
              <a:t>Recens</a:t>
            </a:r>
            <a:r>
              <a:rPr lang="ro-RO" sz="3600" b="1" dirty="0">
                <a:solidFill>
                  <a:schemeClr val="bg1"/>
                </a:solidFill>
                <a:latin typeface="Montserrat" panose="00000500000000000000" pitchFamily="50" charset="-18"/>
              </a:rPr>
              <a:t> Recensământul </a:t>
            </a:r>
            <a:r>
              <a:rPr lang="ro-RO" sz="3600" b="1" dirty="0" err="1">
                <a:solidFill>
                  <a:schemeClr val="bg1"/>
                </a:solidFill>
                <a:latin typeface="Montserrat" panose="00000500000000000000" pitchFamily="50" charset="-18"/>
              </a:rPr>
              <a:t>populaţiei</a:t>
            </a:r>
            <a:r>
              <a:rPr lang="ro-RO" sz="3600" b="1" dirty="0">
                <a:solidFill>
                  <a:schemeClr val="bg1"/>
                </a:solidFill>
                <a:latin typeface="Montserrat" panose="00000500000000000000" pitchFamily="50" charset="-18"/>
              </a:rPr>
              <a:t> </a:t>
            </a:r>
            <a:r>
              <a:rPr lang="ro-RO" sz="3600" b="1" dirty="0" err="1">
                <a:solidFill>
                  <a:schemeClr val="bg1"/>
                </a:solidFill>
                <a:latin typeface="Montserrat" panose="00000500000000000000" pitchFamily="50" charset="-18"/>
              </a:rPr>
              <a:t>şi</a:t>
            </a:r>
            <a:r>
              <a:rPr lang="ro-RO" sz="3600" b="1" dirty="0">
                <a:solidFill>
                  <a:schemeClr val="bg1"/>
                </a:solidFill>
                <a:latin typeface="Montserrat" panose="00000500000000000000" pitchFamily="50" charset="-18"/>
              </a:rPr>
              <a:t> </a:t>
            </a:r>
            <a:r>
              <a:rPr lang="ro-RO" sz="3600" b="1" dirty="0" err="1">
                <a:solidFill>
                  <a:schemeClr val="bg1"/>
                </a:solidFill>
                <a:latin typeface="Montserrat" panose="00000500000000000000" pitchFamily="50" charset="-18"/>
              </a:rPr>
              <a:t>locuinţelor</a:t>
            </a:r>
            <a:r>
              <a:rPr lang="ro-RO" sz="3600" b="1" dirty="0">
                <a:solidFill>
                  <a:schemeClr val="bg1"/>
                </a:solidFill>
                <a:latin typeface="Montserrat" panose="00000500000000000000" pitchFamily="50" charset="-18"/>
              </a:rPr>
              <a:t> </a:t>
            </a:r>
          </a:p>
          <a:p>
            <a:pPr algn="ctr"/>
            <a:r>
              <a:rPr lang="ro-RO" sz="3600" b="1" dirty="0">
                <a:solidFill>
                  <a:schemeClr val="bg1"/>
                </a:solidFill>
                <a:latin typeface="Montserrat" panose="00000500000000000000" pitchFamily="50" charset="-18"/>
              </a:rPr>
              <a:t>runda 2021 -  aspecte organizatorice și rezultate </a:t>
            </a:r>
            <a:r>
              <a:rPr lang="ro-RO" sz="3600" b="1" dirty="0" err="1">
                <a:solidFill>
                  <a:prstClr val="white"/>
                </a:solidFill>
                <a:latin typeface="Montserrat" panose="00000500000000000000" pitchFamily="50" charset="-18"/>
              </a:rPr>
              <a:t>ământul</a:t>
            </a:r>
            <a:r>
              <a:rPr lang="ro-RO" sz="3600" b="1" dirty="0">
                <a:solidFill>
                  <a:prstClr val="white"/>
                </a:solidFill>
                <a:latin typeface="Montserrat" panose="00000500000000000000" pitchFamily="50" charset="-18"/>
              </a:rPr>
              <a:t> </a:t>
            </a:r>
            <a:r>
              <a:rPr lang="ro-RO" sz="3600" b="1" dirty="0" err="1">
                <a:solidFill>
                  <a:prstClr val="white"/>
                </a:solidFill>
                <a:latin typeface="Montserrat" panose="00000500000000000000" pitchFamily="50" charset="-18"/>
              </a:rPr>
              <a:t>populaţiei</a:t>
            </a:r>
            <a:r>
              <a:rPr lang="ro-RO" sz="3600" b="1" dirty="0">
                <a:solidFill>
                  <a:prstClr val="white"/>
                </a:solidFill>
                <a:latin typeface="Montserrat" panose="00000500000000000000" pitchFamily="50" charset="-18"/>
              </a:rPr>
              <a:t> </a:t>
            </a:r>
            <a:r>
              <a:rPr lang="ro-RO" sz="3600" b="1" dirty="0" err="1">
                <a:solidFill>
                  <a:prstClr val="white"/>
                </a:solidFill>
                <a:latin typeface="Montserrat" panose="00000500000000000000" pitchFamily="50" charset="-18"/>
              </a:rPr>
              <a:t>şi</a:t>
            </a:r>
            <a:r>
              <a:rPr lang="ro-RO" sz="3600" b="1" dirty="0">
                <a:solidFill>
                  <a:prstClr val="white"/>
                </a:solidFill>
                <a:latin typeface="Montserrat" panose="00000500000000000000" pitchFamily="50" charset="-18"/>
              </a:rPr>
              <a:t> </a:t>
            </a:r>
            <a:r>
              <a:rPr lang="ro-RO" sz="3600" b="1" dirty="0" err="1">
                <a:solidFill>
                  <a:prstClr val="white"/>
                </a:solidFill>
                <a:latin typeface="Montserrat" panose="00000500000000000000" pitchFamily="50" charset="-18"/>
              </a:rPr>
              <a:t>locuinţelor</a:t>
            </a:r>
            <a:r>
              <a:rPr lang="ro-RO" sz="3600" b="1" dirty="0">
                <a:solidFill>
                  <a:prstClr val="white"/>
                </a:solidFill>
                <a:latin typeface="Montserrat" panose="00000500000000000000" pitchFamily="50" charset="-18"/>
              </a:rPr>
              <a:t> </a:t>
            </a:r>
          </a:p>
          <a:p>
            <a:pPr lvl="0" algn="ctr"/>
            <a:r>
              <a:rPr lang="ro-RO" sz="3600" b="1" dirty="0">
                <a:solidFill>
                  <a:prstClr val="white"/>
                </a:solidFill>
                <a:latin typeface="Montserrat" panose="00000500000000000000" pitchFamily="50" charset="-18"/>
              </a:rPr>
              <a:t>runda 2021 -  </a:t>
            </a:r>
            <a:r>
              <a:rPr lang="ro-RO" sz="3600" b="1" dirty="0" err="1">
                <a:solidFill>
                  <a:prstClr val="white"/>
                </a:solidFill>
                <a:latin typeface="Montserrat" panose="00000500000000000000" pitchFamily="50" charset="-18"/>
              </a:rPr>
              <a:t>aspRecensământul</a:t>
            </a:r>
            <a:r>
              <a:rPr lang="ro-RO" sz="3600" b="1" dirty="0">
                <a:solidFill>
                  <a:prstClr val="white"/>
                </a:solidFill>
                <a:latin typeface="Montserrat" panose="00000500000000000000" pitchFamily="50" charset="-18"/>
              </a:rPr>
              <a:t> </a:t>
            </a:r>
            <a:r>
              <a:rPr lang="ro-RO" sz="3600" b="1" dirty="0" err="1">
                <a:solidFill>
                  <a:prstClr val="white"/>
                </a:solidFill>
                <a:latin typeface="Montserrat" panose="00000500000000000000" pitchFamily="50" charset="-18"/>
              </a:rPr>
              <a:t>populaţiei</a:t>
            </a:r>
            <a:r>
              <a:rPr lang="ro-RO" sz="3600" b="1" dirty="0">
                <a:solidFill>
                  <a:prstClr val="white"/>
                </a:solidFill>
                <a:latin typeface="Montserrat" panose="00000500000000000000" pitchFamily="50" charset="-18"/>
              </a:rPr>
              <a:t> </a:t>
            </a:r>
            <a:r>
              <a:rPr lang="ro-RO" sz="3600" b="1" dirty="0" err="1">
                <a:solidFill>
                  <a:prstClr val="white"/>
                </a:solidFill>
                <a:latin typeface="Montserrat" panose="00000500000000000000" pitchFamily="50" charset="-18"/>
              </a:rPr>
              <a:t>şi</a:t>
            </a:r>
            <a:r>
              <a:rPr lang="ro-RO" sz="3600" b="1" dirty="0">
                <a:solidFill>
                  <a:prstClr val="white"/>
                </a:solidFill>
                <a:latin typeface="Montserrat" panose="00000500000000000000" pitchFamily="50" charset="-18"/>
              </a:rPr>
              <a:t> </a:t>
            </a:r>
            <a:r>
              <a:rPr lang="ro-RO" sz="3600" b="1" dirty="0" err="1">
                <a:solidFill>
                  <a:prstClr val="white"/>
                </a:solidFill>
                <a:latin typeface="Montserrat" panose="00000500000000000000" pitchFamily="50" charset="-18"/>
              </a:rPr>
              <a:t>locuinţelor</a:t>
            </a:r>
            <a:r>
              <a:rPr lang="ro-RO" sz="3600" b="1" dirty="0">
                <a:solidFill>
                  <a:prstClr val="white"/>
                </a:solidFill>
                <a:latin typeface="Montserrat" panose="00000500000000000000" pitchFamily="50" charset="-18"/>
              </a:rPr>
              <a:t> </a:t>
            </a:r>
          </a:p>
          <a:p>
            <a:pPr lvl="0" algn="ctr"/>
            <a:r>
              <a:rPr lang="ro-RO" sz="3600" b="1" dirty="0">
                <a:solidFill>
                  <a:prstClr val="white"/>
                </a:solidFill>
                <a:latin typeface="Montserrat" panose="00000500000000000000" pitchFamily="50" charset="-18"/>
              </a:rPr>
              <a:t>runda 2021 -  aspecte organizatorice și rezultate</a:t>
            </a:r>
          </a:p>
          <a:p>
            <a:pPr lvl="0" algn="ctr"/>
            <a:r>
              <a:rPr lang="ro-RO" sz="3600" b="1" dirty="0" err="1">
                <a:solidFill>
                  <a:prstClr val="white"/>
                </a:solidFill>
                <a:latin typeface="Montserrat" panose="00000500000000000000" pitchFamily="50" charset="-18"/>
              </a:rPr>
              <a:t>ecte</a:t>
            </a:r>
            <a:r>
              <a:rPr lang="ro-RO" sz="3600" b="1" dirty="0">
                <a:solidFill>
                  <a:prstClr val="white"/>
                </a:solidFill>
                <a:latin typeface="Montserrat" panose="00000500000000000000" pitchFamily="50" charset="-18"/>
              </a:rPr>
              <a:t> organizatorice și rezultate</a:t>
            </a:r>
          </a:p>
        </p:txBody>
      </p:sp>
      <p:sp>
        <p:nvSpPr>
          <p:cNvPr id="9" name="Dreptunghi 8">
            <a:extLst>
              <a:ext uri="{FF2B5EF4-FFF2-40B4-BE49-F238E27FC236}">
                <a16:creationId xmlns:a16="http://schemas.microsoft.com/office/drawing/2014/main" xmlns="" id="{9501539A-D753-41B1-AEEF-4BD9155D8201}"/>
              </a:ext>
            </a:extLst>
          </p:cNvPr>
          <p:cNvSpPr/>
          <p:nvPr/>
        </p:nvSpPr>
        <p:spPr>
          <a:xfrm>
            <a:off x="1301079" y="3105835"/>
            <a:ext cx="10181859" cy="1261884"/>
          </a:xfrm>
          <a:prstGeom prst="rect">
            <a:avLst/>
          </a:prstGeom>
        </p:spPr>
        <p:txBody>
          <a:bodyPr wrap="square">
            <a:spAutoFit/>
          </a:bodyPr>
          <a:lstStyle/>
          <a:p>
            <a:pPr algn="ctr"/>
            <a:r>
              <a:rPr lang="en-GB" sz="3800" b="1" dirty="0" err="1"/>
              <a:t>Recensământul</a:t>
            </a:r>
            <a:r>
              <a:rPr lang="en-GB" sz="3800" b="1" dirty="0"/>
              <a:t> </a:t>
            </a:r>
            <a:r>
              <a:rPr lang="en-GB" sz="3800" b="1" dirty="0" err="1"/>
              <a:t>populaţiei</a:t>
            </a:r>
            <a:r>
              <a:rPr lang="en-GB" sz="3800" b="1" dirty="0"/>
              <a:t> </a:t>
            </a:r>
            <a:r>
              <a:rPr lang="en-GB" sz="3800" b="1" dirty="0" err="1"/>
              <a:t>şi</a:t>
            </a:r>
            <a:r>
              <a:rPr lang="en-GB" sz="3800" b="1" dirty="0"/>
              <a:t> </a:t>
            </a:r>
            <a:r>
              <a:rPr lang="en-GB" sz="3800" b="1" dirty="0" err="1"/>
              <a:t>locuinţelor</a:t>
            </a:r>
            <a:r>
              <a:rPr lang="en-GB" sz="3800" b="1" dirty="0"/>
              <a:t> </a:t>
            </a:r>
          </a:p>
          <a:p>
            <a:pPr algn="ctr"/>
            <a:r>
              <a:rPr lang="en-GB" sz="3800" b="1" dirty="0" err="1"/>
              <a:t>runda</a:t>
            </a:r>
            <a:r>
              <a:rPr lang="en-GB" sz="3800" b="1" dirty="0"/>
              <a:t> 2021 -  </a:t>
            </a:r>
            <a:r>
              <a:rPr lang="en-GB" sz="3800" b="1" dirty="0" err="1"/>
              <a:t>aspecte</a:t>
            </a:r>
            <a:r>
              <a:rPr lang="en-GB" sz="3800" b="1" dirty="0"/>
              <a:t> </a:t>
            </a:r>
            <a:r>
              <a:rPr lang="en-GB" sz="3800" b="1" dirty="0" err="1"/>
              <a:t>organizatorice</a:t>
            </a:r>
            <a:r>
              <a:rPr lang="en-GB" sz="3800" b="1" dirty="0"/>
              <a:t> </a:t>
            </a:r>
            <a:r>
              <a:rPr lang="en-GB" sz="3800" b="1" dirty="0" err="1"/>
              <a:t>și</a:t>
            </a:r>
            <a:r>
              <a:rPr lang="en-GB" sz="3800" b="1" dirty="0"/>
              <a:t> </a:t>
            </a:r>
            <a:r>
              <a:rPr lang="en-GB" sz="3800" b="1" dirty="0" err="1"/>
              <a:t>rezultate</a:t>
            </a:r>
            <a:endParaRPr lang="en-GB" sz="3800" b="1" dirty="0"/>
          </a:p>
        </p:txBody>
      </p:sp>
    </p:spTree>
    <p:extLst>
      <p:ext uri="{BB962C8B-B14F-4D97-AF65-F5344CB8AC3E}">
        <p14:creationId xmlns:p14="http://schemas.microsoft.com/office/powerpoint/2010/main" xmlns="" val="95024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9620" y="1685925"/>
            <a:ext cx="9974179" cy="1100138"/>
          </a:xfrm>
        </p:spPr>
        <p:txBody>
          <a:bodyPr/>
          <a:lstStyle/>
          <a:p>
            <a:r>
              <a:rPr lang="ro-RO" dirty="0">
                <a:latin typeface="Verdana Pro" panose="020B0604030504040204" pitchFamily="34" charset="0"/>
              </a:rPr>
              <a:t>I.	Aspecte organizatorice</a:t>
            </a:r>
            <a:endParaRPr lang="en-US" dirty="0">
              <a:latin typeface="Verdana Pro" panose="020B0604030504040204" pitchFamily="34" charset="0"/>
            </a:endParaRPr>
          </a:p>
        </p:txBody>
      </p:sp>
      <p:sp>
        <p:nvSpPr>
          <p:cNvPr id="3" name="Content Placeholder 2"/>
          <p:cNvSpPr>
            <a:spLocks noGrp="1"/>
          </p:cNvSpPr>
          <p:nvPr>
            <p:ph idx="1"/>
          </p:nvPr>
        </p:nvSpPr>
        <p:spPr/>
        <p:txBody>
          <a:bodyPr>
            <a:normAutofit/>
          </a:bodyPr>
          <a:lstStyle/>
          <a:p>
            <a:pPr marL="457200" lvl="1" indent="0" algn="just" defTabSz="809625">
              <a:lnSpc>
                <a:spcPct val="100000"/>
              </a:lnSpc>
              <a:buNone/>
            </a:pPr>
            <a:r>
              <a:rPr lang="en-US" sz="1600" kern="1400" dirty="0"/>
              <a:t> </a:t>
            </a:r>
            <a:r>
              <a:rPr lang="ro-RO" sz="1600" kern="1400" dirty="0"/>
              <a:t>	</a:t>
            </a:r>
            <a:r>
              <a:rPr lang="ro-RO" sz="1600" kern="1400" dirty="0">
                <a:latin typeface="Verdana Pro" panose="020B0604030504040204" pitchFamily="34" charset="0"/>
              </a:rPr>
              <a:t>Recensământul Populaţiei şi Locuinţelor din România – runda 2021 (RPL 2021) a fost al 13-lea recensământ din istorie și s-a desfășurat conform Ordonanţei de urgenţă a Guvernului României nr. 19/2020, cu modificările și completările ulterioare, privind organizarea şi desfăşurarea recensământului populaţiei şi locuinţelor din România în anul 2021.</a:t>
            </a:r>
          </a:p>
          <a:p>
            <a:pPr marL="457200" lvl="1" indent="0" algn="just">
              <a:lnSpc>
                <a:spcPct val="100000"/>
              </a:lnSpc>
              <a:buNone/>
            </a:pPr>
            <a:r>
              <a:rPr lang="ro-RO" sz="1600" kern="1400" dirty="0">
                <a:latin typeface="Verdana Pro" panose="020B0604030504040204" pitchFamily="34" charset="0"/>
              </a:rPr>
              <a:t>        În luna martie 2021, în etapa de pregătire a Recensământului Populației și Locuințelor, 620 de gospodării din Municipiul Slatina și 488 gospodării din Comuna Brebeni au fost selectate pentru a participa la recensământul de probă efectuat de INS împreună cu DRS Olt.</a:t>
            </a:r>
          </a:p>
          <a:p>
            <a:pPr marL="457200" lvl="1" indent="0" algn="just">
              <a:lnSpc>
                <a:spcPct val="100000"/>
              </a:lnSpc>
              <a:buNone/>
            </a:pPr>
            <a:r>
              <a:rPr lang="ro-RO" sz="1600" kern="1400" dirty="0">
                <a:latin typeface="Verdana Pro" panose="020B0604030504040204" pitchFamily="34" charset="0"/>
              </a:rPr>
              <a:t>         RPL 2021 a fost primul recensământ din România organizat integral în format digital, fără chestionare pe hârtie, prin cele două metode de recenzare: </a:t>
            </a:r>
            <a:r>
              <a:rPr lang="ro-RO" sz="1600" kern="1400" dirty="0" err="1">
                <a:latin typeface="Verdana Pro" panose="020B0604030504040204" pitchFamily="34" charset="0"/>
              </a:rPr>
              <a:t>autorecenzarea</a:t>
            </a:r>
            <a:r>
              <a:rPr lang="ro-RO" sz="1600" kern="1400" dirty="0">
                <a:latin typeface="Verdana Pro" panose="020B0604030504040204" pitchFamily="34" charset="0"/>
              </a:rPr>
              <a:t> și recenzarea prin interviu </a:t>
            </a:r>
            <a:r>
              <a:rPr lang="ro-RO" sz="1600" kern="1400" dirty="0" err="1">
                <a:latin typeface="Verdana Pro" panose="020B0604030504040204" pitchFamily="34" charset="0"/>
              </a:rPr>
              <a:t>față-în-față</a:t>
            </a:r>
            <a:r>
              <a:rPr lang="ro-RO" sz="1600" kern="1400" dirty="0">
                <a:latin typeface="Verdana Pro" panose="020B0604030504040204" pitchFamily="34" charset="0"/>
              </a:rPr>
              <a:t>, cu înregistrarea datelor pe tabletă. </a:t>
            </a:r>
          </a:p>
        </p:txBody>
      </p:sp>
    </p:spTree>
    <p:extLst>
      <p:ext uri="{BB962C8B-B14F-4D97-AF65-F5344CB8AC3E}">
        <p14:creationId xmlns:p14="http://schemas.microsoft.com/office/powerpoint/2010/main" xmlns="" val="242503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347" y="1685925"/>
            <a:ext cx="10515600" cy="324178"/>
          </a:xfrm>
        </p:spPr>
        <p:txBody>
          <a:bodyPr>
            <a:noAutofit/>
          </a:bodyPr>
          <a:lstStyle/>
          <a:p>
            <a:r>
              <a:rPr lang="ro-RO" b="0" dirty="0">
                <a:latin typeface="Verdana Pro" panose="020B0604030504040204" pitchFamily="34" charset="0"/>
              </a:rPr>
              <a:t>Calendarul recenzării a cuprins trei etape</a:t>
            </a:r>
            <a:r>
              <a:rPr lang="ro-RO" dirty="0">
                <a:latin typeface="Verdana Pro" panose="020B0604030504040204" pitchFamily="34" charset="0"/>
              </a:rPr>
              <a:t>:</a:t>
            </a:r>
            <a:endParaRPr lang="en-GB" dirty="0">
              <a:latin typeface="Verdana Pro" panose="020B0604030504040204" pitchFamily="34" charset="0"/>
            </a:endParaRPr>
          </a:p>
        </p:txBody>
      </p:sp>
      <p:sp>
        <p:nvSpPr>
          <p:cNvPr id="3" name="Content Placeholder 2"/>
          <p:cNvSpPr>
            <a:spLocks noGrp="1"/>
          </p:cNvSpPr>
          <p:nvPr>
            <p:ph idx="1"/>
          </p:nvPr>
        </p:nvSpPr>
        <p:spPr>
          <a:xfrm>
            <a:off x="1130967" y="2390274"/>
            <a:ext cx="10824687" cy="3665621"/>
          </a:xfrm>
        </p:spPr>
        <p:txBody>
          <a:bodyPr>
            <a:noAutofit/>
          </a:bodyPr>
          <a:lstStyle/>
          <a:p>
            <a:pPr marL="0" indent="0" algn="just">
              <a:lnSpc>
                <a:spcPct val="100000"/>
              </a:lnSpc>
              <a:buNone/>
            </a:pPr>
            <a:r>
              <a:rPr lang="ro-RO" sz="1400" dirty="0">
                <a:latin typeface="Verdana Pro" panose="020B0604030504040204" pitchFamily="34" charset="0"/>
              </a:rPr>
              <a:t>- preluarea datelor din surse administrative </a:t>
            </a:r>
            <a:r>
              <a:rPr lang="ro-RO" sz="1400" dirty="0" err="1">
                <a:latin typeface="Verdana Pro" panose="020B0604030504040204" pitchFamily="34" charset="0"/>
              </a:rPr>
              <a:t>şi</a:t>
            </a:r>
            <a:r>
              <a:rPr lang="ro-RO" sz="1400" dirty="0">
                <a:latin typeface="Verdana Pro" panose="020B0604030504040204" pitchFamily="34" charset="0"/>
              </a:rPr>
              <a:t> popularea bazei de date RPL2021, începând cu 1 februarie 2022;</a:t>
            </a:r>
          </a:p>
          <a:p>
            <a:pPr marL="0" indent="0" algn="just">
              <a:lnSpc>
                <a:spcPct val="100000"/>
              </a:lnSpc>
              <a:buNone/>
            </a:pPr>
            <a:r>
              <a:rPr lang="ro-RO" sz="1400" dirty="0">
                <a:latin typeface="Verdana Pro" panose="020B0604030504040204" pitchFamily="34" charset="0"/>
              </a:rPr>
              <a:t>- </a:t>
            </a:r>
            <a:r>
              <a:rPr lang="ro-RO" sz="1400" dirty="0" err="1">
                <a:latin typeface="Verdana Pro" panose="020B0604030504040204" pitchFamily="34" charset="0"/>
              </a:rPr>
              <a:t>autorecenzarea</a:t>
            </a:r>
            <a:r>
              <a:rPr lang="ro-RO" sz="1400" dirty="0">
                <a:latin typeface="Verdana Pro" panose="020B0604030504040204" pitchFamily="34" charset="0"/>
              </a:rPr>
              <a:t> (inclusiv </a:t>
            </a:r>
            <a:r>
              <a:rPr lang="ro-RO" sz="1400" dirty="0" err="1">
                <a:latin typeface="Verdana Pro" panose="020B0604030504040204" pitchFamily="34" charset="0"/>
              </a:rPr>
              <a:t>autorecenzarea</a:t>
            </a:r>
            <a:r>
              <a:rPr lang="ro-RO" sz="1400" dirty="0">
                <a:latin typeface="Verdana Pro" panose="020B0604030504040204" pitchFamily="34" charset="0"/>
              </a:rPr>
              <a:t> asistată): în perioada de </a:t>
            </a:r>
            <a:r>
              <a:rPr lang="ro-RO" sz="1400" dirty="0" err="1">
                <a:latin typeface="Verdana Pro" panose="020B0604030504040204" pitchFamily="34" charset="0"/>
              </a:rPr>
              <a:t>autorecenzare</a:t>
            </a:r>
            <a:r>
              <a:rPr lang="ro-RO" sz="1400" dirty="0">
                <a:latin typeface="Verdana Pro" panose="020B0604030504040204" pitchFamily="34" charset="0"/>
              </a:rPr>
              <a:t> (14 martie – 27 mai 2022), la nivelul județului Olt s-au înregistrat în total 207.510 chestionare, dintre care 174.859 de chestionare valide la nivel de persoană, ceea ce reprezintă 46,3% din populația rezidentă țintă estimată a județului la 1 decembrie 2021. Un număr de 186 recenzori din județ au oferit în această perioadă sprijinul necesar persoanelor interesate pentru completarea chestionarului prin </a:t>
            </a:r>
            <a:r>
              <a:rPr lang="ro-RO" sz="1400" dirty="0" err="1">
                <a:latin typeface="Verdana Pro" panose="020B0604030504040204" pitchFamily="34" charset="0"/>
              </a:rPr>
              <a:t>autorecenzarea</a:t>
            </a:r>
            <a:r>
              <a:rPr lang="ro-RO" sz="1400" dirty="0">
                <a:latin typeface="Verdana Pro" panose="020B0604030504040204" pitchFamily="34" charset="0"/>
              </a:rPr>
              <a:t> asistată;</a:t>
            </a:r>
          </a:p>
          <a:p>
            <a:pPr marL="0" indent="0" algn="just">
              <a:lnSpc>
                <a:spcPct val="100000"/>
              </a:lnSpc>
              <a:buNone/>
            </a:pPr>
            <a:r>
              <a:rPr lang="ro-RO" sz="1400" dirty="0">
                <a:latin typeface="Verdana Pro" panose="020B0604030504040204" pitchFamily="34" charset="0"/>
              </a:rPr>
              <a:t>- colectarea datelor de către recenzori prin interviuri </a:t>
            </a:r>
            <a:r>
              <a:rPr lang="ro-RO" sz="1400" dirty="0" err="1">
                <a:latin typeface="Verdana Pro" panose="020B0604030504040204" pitchFamily="34" charset="0"/>
              </a:rPr>
              <a:t>faţă</a:t>
            </a:r>
            <a:r>
              <a:rPr lang="ro-RO" sz="1400" dirty="0">
                <a:latin typeface="Verdana Pro" panose="020B0604030504040204" pitchFamily="34" charset="0"/>
              </a:rPr>
              <a:t>-în-</a:t>
            </a:r>
            <a:r>
              <a:rPr lang="ro-RO" sz="1400" dirty="0" err="1">
                <a:latin typeface="Verdana Pro" panose="020B0604030504040204" pitchFamily="34" charset="0"/>
              </a:rPr>
              <a:t>faţă</a:t>
            </a:r>
            <a:r>
              <a:rPr lang="ro-RO" sz="1400" dirty="0">
                <a:latin typeface="Verdana Pro" panose="020B0604030504040204" pitchFamily="34" charset="0"/>
              </a:rPr>
              <a:t>, cu înregistrarea datelor pe tablete, până la 31 iulie 2022: în activitatea de teren, la nivelul județului Olt, au fost implicați un număr de 418 recenzori, 17 recenzori șefi, 112 coordonatori și recenzorii de la punctele fixe.</a:t>
            </a:r>
          </a:p>
          <a:p>
            <a:pPr marL="0" indent="0" algn="just">
              <a:lnSpc>
                <a:spcPct val="100000"/>
              </a:lnSpc>
              <a:buNone/>
            </a:pPr>
            <a:r>
              <a:rPr lang="ro-RO" sz="1400" dirty="0">
                <a:latin typeface="Verdana Pro" panose="020B0604030504040204" pitchFamily="34" charset="0"/>
              </a:rPr>
              <a:t>             </a:t>
            </a:r>
            <a:r>
              <a:rPr lang="ro-RO" sz="1400" i="1" dirty="0">
                <a:latin typeface="Verdana Pro" panose="020B0604030504040204" pitchFamily="34" charset="0"/>
              </a:rPr>
              <a:t>Conform art. 29 litera g) din O.U.G. nr. 19/2020 privind organizarea </a:t>
            </a:r>
            <a:r>
              <a:rPr lang="ro-RO" sz="1400" i="1" dirty="0" err="1">
                <a:latin typeface="Verdana Pro" panose="020B0604030504040204" pitchFamily="34" charset="0"/>
              </a:rPr>
              <a:t>şi</a:t>
            </a:r>
            <a:r>
              <a:rPr lang="ro-RO" sz="1400" i="1" dirty="0">
                <a:latin typeface="Verdana Pro" panose="020B0604030504040204" pitchFamily="34" charset="0"/>
              </a:rPr>
              <a:t> </a:t>
            </a:r>
            <a:r>
              <a:rPr lang="ro-RO" sz="1400" i="1" dirty="0" err="1">
                <a:latin typeface="Verdana Pro" panose="020B0604030504040204" pitchFamily="34" charset="0"/>
              </a:rPr>
              <a:t>desfăşurarea</a:t>
            </a:r>
            <a:r>
              <a:rPr lang="ro-RO" sz="1400" i="1" dirty="0">
                <a:latin typeface="Verdana Pro" panose="020B0604030504040204" pitchFamily="34" charset="0"/>
              </a:rPr>
              <a:t> recensământului </a:t>
            </a:r>
            <a:r>
              <a:rPr lang="ro-RO" sz="1400" i="1" dirty="0" err="1">
                <a:latin typeface="Verdana Pro" panose="020B0604030504040204" pitchFamily="34" charset="0"/>
              </a:rPr>
              <a:t>populaţiei</a:t>
            </a:r>
            <a:r>
              <a:rPr lang="ro-RO" sz="1400" i="1" dirty="0">
                <a:latin typeface="Verdana Pro" panose="020B0604030504040204" pitchFamily="34" charset="0"/>
              </a:rPr>
              <a:t> </a:t>
            </a:r>
            <a:r>
              <a:rPr lang="ro-RO" sz="1400" i="1" dirty="0" err="1">
                <a:latin typeface="Verdana Pro" panose="020B0604030504040204" pitchFamily="34" charset="0"/>
              </a:rPr>
              <a:t>şi</a:t>
            </a:r>
            <a:r>
              <a:rPr lang="ro-RO" sz="1400" i="1" dirty="0">
                <a:latin typeface="Verdana Pro" panose="020B0604030504040204" pitchFamily="34" charset="0"/>
              </a:rPr>
              <a:t> </a:t>
            </a:r>
            <a:r>
              <a:rPr lang="ro-RO" sz="1400" i="1" dirty="0" err="1">
                <a:latin typeface="Verdana Pro" panose="020B0604030504040204" pitchFamily="34" charset="0"/>
              </a:rPr>
              <a:t>locuinţelor</a:t>
            </a:r>
            <a:r>
              <a:rPr lang="ro-RO" sz="1400" i="1" dirty="0">
                <a:latin typeface="Verdana Pro" panose="020B0604030504040204" pitchFamily="34" charset="0"/>
              </a:rPr>
              <a:t> din România în anul 2021, cu modificările și completările ulterioare, în perioada 8 - 19 august 2022, în municipiul Slatina și comuna Sâmburești s-a organizat </a:t>
            </a:r>
            <a:r>
              <a:rPr lang="ro-RO" sz="1400" i="1" dirty="0" err="1">
                <a:latin typeface="Verdana Pro" panose="020B0604030504040204" pitchFamily="34" charset="0"/>
              </a:rPr>
              <a:t>şi</a:t>
            </a:r>
            <a:r>
              <a:rPr lang="ro-RO" sz="1400" i="1" dirty="0">
                <a:latin typeface="Verdana Pro" panose="020B0604030504040204" pitchFamily="34" charset="0"/>
              </a:rPr>
              <a:t> desfășurat cercetarea statistică </a:t>
            </a:r>
            <a:r>
              <a:rPr lang="ro-RO" sz="1400" i="1" dirty="0" err="1">
                <a:latin typeface="Verdana Pro" panose="020B0604030504040204" pitchFamily="34" charset="0"/>
              </a:rPr>
              <a:t>postrecensământ</a:t>
            </a:r>
            <a:r>
              <a:rPr lang="ro-RO" sz="1400" i="1" dirty="0">
                <a:latin typeface="Verdana Pro" panose="020B0604030504040204" pitchFamily="34" charset="0"/>
              </a:rPr>
              <a:t>.</a:t>
            </a:r>
          </a:p>
          <a:p>
            <a:pPr marL="0" indent="0" algn="just">
              <a:lnSpc>
                <a:spcPct val="100000"/>
              </a:lnSpc>
              <a:buNone/>
            </a:pPr>
            <a:endParaRPr lang="ro-RO" sz="1400" dirty="0"/>
          </a:p>
        </p:txBody>
      </p:sp>
    </p:spTree>
    <p:extLst>
      <p:ext uri="{BB962C8B-B14F-4D97-AF65-F5344CB8AC3E}">
        <p14:creationId xmlns:p14="http://schemas.microsoft.com/office/powerpoint/2010/main" xmlns="" val="3614098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6E342D-7F1A-4685-ADDE-9056670865BE}"/>
              </a:ext>
            </a:extLst>
          </p:cNvPr>
          <p:cNvSpPr>
            <a:spLocks noGrp="1"/>
          </p:cNvSpPr>
          <p:nvPr>
            <p:ph type="title"/>
          </p:nvPr>
        </p:nvSpPr>
        <p:spPr>
          <a:xfrm>
            <a:off x="1283366" y="1484164"/>
            <a:ext cx="10070433" cy="1082573"/>
          </a:xfrm>
        </p:spPr>
        <p:txBody>
          <a:bodyPr>
            <a:noAutofit/>
          </a:bodyPr>
          <a:lstStyle/>
          <a:p>
            <a:pPr>
              <a:lnSpc>
                <a:spcPct val="100000"/>
              </a:lnSpc>
              <a:spcBef>
                <a:spcPts val="0"/>
              </a:spcBef>
              <a:spcAft>
                <a:spcPts val="600"/>
              </a:spcAft>
            </a:pPr>
            <a:r>
              <a:rPr lang="en-GB" sz="2400" dirty="0">
                <a:latin typeface="Verdana Pro" panose="020B0604030504040204" pitchFamily="34" charset="0"/>
              </a:rPr>
              <a:t>II. </a:t>
            </a:r>
            <a:r>
              <a:rPr lang="en-GB" sz="2400" dirty="0" err="1">
                <a:latin typeface="Verdana Pro" panose="020B0604030504040204" pitchFamily="34" charset="0"/>
              </a:rPr>
              <a:t>Rezultatele</a:t>
            </a:r>
            <a:r>
              <a:rPr lang="en-GB" sz="2400" dirty="0">
                <a:latin typeface="Verdana Pro" panose="020B0604030504040204" pitchFamily="34" charset="0"/>
              </a:rPr>
              <a:t> </a:t>
            </a:r>
            <a:r>
              <a:rPr lang="en-GB" sz="2400" dirty="0" err="1">
                <a:latin typeface="Verdana Pro" panose="020B0604030504040204" pitchFamily="34" charset="0"/>
              </a:rPr>
              <a:t>Recensământului</a:t>
            </a:r>
            <a:r>
              <a:rPr lang="en-GB" sz="2400" dirty="0">
                <a:latin typeface="Verdana Pro" panose="020B0604030504040204" pitchFamily="34" charset="0"/>
              </a:rPr>
              <a:t> </a:t>
            </a:r>
            <a:r>
              <a:rPr lang="en-GB" sz="2400" dirty="0" err="1">
                <a:latin typeface="Verdana Pro" panose="020B0604030504040204" pitchFamily="34" charset="0"/>
              </a:rPr>
              <a:t>Populaţiei</a:t>
            </a:r>
            <a:r>
              <a:rPr lang="en-GB" sz="2400" dirty="0">
                <a:latin typeface="Verdana Pro" panose="020B0604030504040204" pitchFamily="34" charset="0"/>
              </a:rPr>
              <a:t> </a:t>
            </a:r>
            <a:r>
              <a:rPr lang="en-GB" sz="2400" dirty="0" err="1">
                <a:latin typeface="Verdana Pro" panose="020B0604030504040204" pitchFamily="34" charset="0"/>
              </a:rPr>
              <a:t>şi</a:t>
            </a:r>
            <a:r>
              <a:rPr lang="en-GB" sz="2400" dirty="0">
                <a:latin typeface="Verdana Pro" panose="020B0604030504040204" pitchFamily="34" charset="0"/>
              </a:rPr>
              <a:t> </a:t>
            </a:r>
            <a:r>
              <a:rPr lang="en-GB" sz="2400" dirty="0" err="1">
                <a:latin typeface="Verdana Pro" panose="020B0604030504040204" pitchFamily="34" charset="0"/>
              </a:rPr>
              <a:t>Locuinţelor</a:t>
            </a:r>
            <a:r>
              <a:rPr lang="en-GB" sz="2400" dirty="0">
                <a:latin typeface="Verdana Pro" panose="020B0604030504040204" pitchFamily="34" charset="0"/>
              </a:rPr>
              <a:t> - </a:t>
            </a:r>
            <a:r>
              <a:rPr lang="en-GB" sz="2400" dirty="0" err="1">
                <a:latin typeface="Verdana Pro" panose="020B0604030504040204" pitchFamily="34" charset="0"/>
              </a:rPr>
              <a:t>runda</a:t>
            </a:r>
            <a:r>
              <a:rPr lang="en-GB" sz="2400" dirty="0">
                <a:latin typeface="Verdana Pro" panose="020B0604030504040204" pitchFamily="34" charset="0"/>
              </a:rPr>
              <a:t> 2021, la </a:t>
            </a:r>
            <a:r>
              <a:rPr lang="en-GB" sz="2400" dirty="0" err="1">
                <a:latin typeface="Verdana Pro" panose="020B0604030504040204" pitchFamily="34" charset="0"/>
              </a:rPr>
              <a:t>nivelul</a:t>
            </a:r>
            <a:r>
              <a:rPr lang="en-GB" sz="2400" dirty="0">
                <a:latin typeface="Verdana Pro" panose="020B0604030504040204" pitchFamily="34" charset="0"/>
              </a:rPr>
              <a:t> </a:t>
            </a:r>
            <a:r>
              <a:rPr lang="en-GB" sz="2400" dirty="0" err="1">
                <a:latin typeface="Verdana Pro" panose="020B0604030504040204" pitchFamily="34" charset="0"/>
              </a:rPr>
              <a:t>județului</a:t>
            </a:r>
            <a:r>
              <a:rPr lang="en-GB" sz="2400" dirty="0">
                <a:latin typeface="Verdana Pro" panose="020B0604030504040204" pitchFamily="34" charset="0"/>
              </a:rPr>
              <a:t> Olt</a:t>
            </a:r>
            <a:br>
              <a:rPr lang="en-GB" sz="2400" dirty="0">
                <a:latin typeface="Verdana Pro" panose="020B0604030504040204" pitchFamily="34" charset="0"/>
              </a:rPr>
            </a:br>
            <a:r>
              <a:rPr lang="en-GB" sz="1100" dirty="0">
                <a:latin typeface="Verdana Pro" panose="020B0604030504040204" pitchFamily="34" charset="0"/>
              </a:rPr>
              <a:t/>
            </a:r>
            <a:br>
              <a:rPr lang="en-GB" sz="1100" dirty="0">
                <a:latin typeface="Verdana Pro" panose="020B0604030504040204" pitchFamily="34" charset="0"/>
              </a:rPr>
            </a:br>
            <a:r>
              <a:rPr lang="en-GB" sz="1200" b="0" i="1" dirty="0" err="1">
                <a:latin typeface="Verdana Pro" panose="020B0604030504040204" pitchFamily="34" charset="0"/>
              </a:rPr>
              <a:t>Momentul</a:t>
            </a:r>
            <a:r>
              <a:rPr lang="en-GB" sz="1200" b="0" i="1" dirty="0">
                <a:latin typeface="Verdana Pro" panose="020B0604030504040204" pitchFamily="34" charset="0"/>
              </a:rPr>
              <a:t> de </a:t>
            </a:r>
            <a:r>
              <a:rPr lang="en-GB" sz="1200" b="0" i="1" dirty="0" err="1">
                <a:latin typeface="Verdana Pro" panose="020B0604030504040204" pitchFamily="34" charset="0"/>
              </a:rPr>
              <a:t>referință</a:t>
            </a:r>
            <a:r>
              <a:rPr lang="en-GB" sz="1200" b="0" i="1" dirty="0">
                <a:latin typeface="Verdana Pro" panose="020B0604030504040204" pitchFamily="34" charset="0"/>
              </a:rPr>
              <a:t> / critic al </a:t>
            </a:r>
            <a:r>
              <a:rPr lang="en-GB" sz="1200" b="0" i="1" dirty="0" err="1">
                <a:latin typeface="Verdana Pro" panose="020B0604030504040204" pitchFamily="34" charset="0"/>
              </a:rPr>
              <a:t>recensământului</a:t>
            </a:r>
            <a:r>
              <a:rPr lang="en-GB" sz="1200" b="0" i="1" dirty="0">
                <a:latin typeface="Verdana Pro" panose="020B0604030504040204" pitchFamily="34" charset="0"/>
              </a:rPr>
              <a:t> a </a:t>
            </a:r>
            <a:r>
              <a:rPr lang="en-GB" sz="1200" b="0" i="1" dirty="0" err="1">
                <a:latin typeface="Verdana Pro" panose="020B0604030504040204" pitchFamily="34" charset="0"/>
              </a:rPr>
              <a:t>fost</a:t>
            </a:r>
            <a:r>
              <a:rPr lang="en-GB" sz="1200" b="0" i="1" dirty="0">
                <a:latin typeface="Verdana Pro" panose="020B0604030504040204" pitchFamily="34" charset="0"/>
              </a:rPr>
              <a:t> </a:t>
            </a:r>
            <a:r>
              <a:rPr lang="en-GB" sz="1200" b="0" i="1" dirty="0" err="1">
                <a:latin typeface="Verdana Pro" panose="020B0604030504040204" pitchFamily="34" charset="0"/>
              </a:rPr>
              <a:t>ora</a:t>
            </a:r>
            <a:r>
              <a:rPr lang="en-GB" sz="1200" b="0" i="1" dirty="0">
                <a:latin typeface="Verdana Pro" panose="020B0604030504040204" pitchFamily="34" charset="0"/>
              </a:rPr>
              <a:t> “0” din </a:t>
            </a:r>
            <a:r>
              <a:rPr lang="en-GB" sz="1200" b="0" i="1" dirty="0" err="1">
                <a:latin typeface="Verdana Pro" panose="020B0604030504040204" pitchFamily="34" charset="0"/>
              </a:rPr>
              <a:t>ziua</a:t>
            </a:r>
            <a:r>
              <a:rPr lang="en-GB" sz="1200" b="0" i="1" dirty="0">
                <a:latin typeface="Verdana Pro" panose="020B0604030504040204" pitchFamily="34" charset="0"/>
              </a:rPr>
              <a:t> de 1 </a:t>
            </a:r>
            <a:r>
              <a:rPr lang="en-GB" sz="1200" b="0" i="1" dirty="0" err="1">
                <a:latin typeface="Verdana Pro" panose="020B0604030504040204" pitchFamily="34" charset="0"/>
              </a:rPr>
              <a:t>decembrie</a:t>
            </a:r>
            <a:r>
              <a:rPr lang="en-GB" sz="1200" b="0" i="1" dirty="0">
                <a:latin typeface="Verdana Pro" panose="020B0604030504040204" pitchFamily="34" charset="0"/>
              </a:rPr>
              <a:t> 2021.</a:t>
            </a:r>
          </a:p>
        </p:txBody>
      </p:sp>
      <p:sp>
        <p:nvSpPr>
          <p:cNvPr id="3" name="Content Placeholder 2">
            <a:extLst>
              <a:ext uri="{FF2B5EF4-FFF2-40B4-BE49-F238E27FC236}">
                <a16:creationId xmlns:a16="http://schemas.microsoft.com/office/drawing/2014/main" xmlns="" id="{30BA6930-953E-41AC-9AD8-8298B05C7ABF}"/>
              </a:ext>
            </a:extLst>
          </p:cNvPr>
          <p:cNvSpPr>
            <a:spLocks noGrp="1"/>
          </p:cNvSpPr>
          <p:nvPr>
            <p:ph idx="1"/>
          </p:nvPr>
        </p:nvSpPr>
        <p:spPr>
          <a:xfrm>
            <a:off x="1379620" y="2711115"/>
            <a:ext cx="9974179" cy="3705727"/>
          </a:xfrm>
        </p:spPr>
        <p:txBody>
          <a:bodyPr>
            <a:noAutofit/>
          </a:bodyPr>
          <a:lstStyle/>
          <a:p>
            <a:pPr marL="0" indent="0" algn="just">
              <a:buNone/>
            </a:pPr>
            <a:r>
              <a:rPr lang="en-GB" sz="1600" dirty="0" err="1">
                <a:latin typeface="Verdana Pro" panose="020B0604030504040204" pitchFamily="34" charset="0"/>
              </a:rPr>
              <a:t>Rezultatele</a:t>
            </a:r>
            <a:r>
              <a:rPr lang="en-GB" sz="1600" dirty="0">
                <a:latin typeface="Verdana Pro" panose="020B0604030504040204" pitchFamily="34" charset="0"/>
              </a:rPr>
              <a:t> </a:t>
            </a:r>
            <a:r>
              <a:rPr lang="en-GB" sz="1600" dirty="0" err="1">
                <a:latin typeface="Verdana Pro" panose="020B0604030504040204" pitchFamily="34" charset="0"/>
              </a:rPr>
              <a:t>Recensământului</a:t>
            </a:r>
            <a:r>
              <a:rPr lang="en-GB" sz="1600" dirty="0">
                <a:latin typeface="Verdana Pro" panose="020B0604030504040204" pitchFamily="34" charset="0"/>
              </a:rPr>
              <a:t> </a:t>
            </a:r>
            <a:r>
              <a:rPr lang="en-GB" sz="1600" dirty="0" err="1">
                <a:latin typeface="Verdana Pro" panose="020B0604030504040204" pitchFamily="34" charset="0"/>
              </a:rPr>
              <a:t>Populației</a:t>
            </a:r>
            <a:r>
              <a:rPr lang="en-GB" sz="1600" dirty="0">
                <a:latin typeface="Verdana Pro" panose="020B0604030504040204" pitchFamily="34" charset="0"/>
              </a:rPr>
              <a:t> </a:t>
            </a:r>
            <a:r>
              <a:rPr lang="en-GB" sz="1600" dirty="0" err="1">
                <a:latin typeface="Verdana Pro" panose="020B0604030504040204" pitchFamily="34" charset="0"/>
              </a:rPr>
              <a:t>și</a:t>
            </a:r>
            <a:r>
              <a:rPr lang="en-GB" sz="1600" dirty="0">
                <a:latin typeface="Verdana Pro" panose="020B0604030504040204" pitchFamily="34" charset="0"/>
              </a:rPr>
              <a:t> </a:t>
            </a:r>
            <a:r>
              <a:rPr lang="en-GB" sz="1600" dirty="0" err="1">
                <a:latin typeface="Verdana Pro" panose="020B0604030504040204" pitchFamily="34" charset="0"/>
              </a:rPr>
              <a:t>Locuințelor</a:t>
            </a:r>
            <a:r>
              <a:rPr lang="en-GB" sz="1600" dirty="0">
                <a:latin typeface="Verdana Pro" panose="020B0604030504040204" pitchFamily="34" charset="0"/>
              </a:rPr>
              <a:t> </a:t>
            </a:r>
            <a:r>
              <a:rPr lang="en-GB" sz="1600" dirty="0" err="1">
                <a:latin typeface="Verdana Pro" panose="020B0604030504040204" pitchFamily="34" charset="0"/>
              </a:rPr>
              <a:t>runda</a:t>
            </a:r>
            <a:r>
              <a:rPr lang="en-GB" sz="1600" dirty="0">
                <a:latin typeface="Verdana Pro" panose="020B0604030504040204" pitchFamily="34" charset="0"/>
              </a:rPr>
              <a:t> 2021 </a:t>
            </a:r>
            <a:r>
              <a:rPr lang="en-GB" sz="1600" dirty="0" err="1">
                <a:latin typeface="Verdana Pro" panose="020B0604030504040204" pitchFamily="34" charset="0"/>
              </a:rPr>
              <a:t>arată</a:t>
            </a:r>
            <a:r>
              <a:rPr lang="en-GB" sz="1600" dirty="0">
                <a:latin typeface="Verdana Pro" panose="020B0604030504040204" pitchFamily="34" charset="0"/>
              </a:rPr>
              <a:t> o </a:t>
            </a:r>
            <a:r>
              <a:rPr lang="en-GB" sz="1600" b="1" dirty="0" err="1">
                <a:latin typeface="Verdana Pro" panose="020B0604030504040204" pitchFamily="34" charset="0"/>
              </a:rPr>
              <a:t>populație</a:t>
            </a:r>
            <a:r>
              <a:rPr lang="en-GB" sz="1600" b="1" dirty="0">
                <a:latin typeface="Verdana Pro" panose="020B0604030504040204" pitchFamily="34" charset="0"/>
              </a:rPr>
              <a:t> </a:t>
            </a:r>
            <a:r>
              <a:rPr lang="en-GB" sz="1600" b="1" dirty="0" err="1">
                <a:latin typeface="Verdana Pro" panose="020B0604030504040204" pitchFamily="34" charset="0"/>
              </a:rPr>
              <a:t>rezidentă</a:t>
            </a:r>
            <a:r>
              <a:rPr lang="en-GB" sz="1600" b="1" dirty="0">
                <a:latin typeface="Verdana Pro" panose="020B0604030504040204" pitchFamily="34" charset="0"/>
              </a:rPr>
              <a:t> a </a:t>
            </a:r>
            <a:r>
              <a:rPr lang="en-GB" sz="1600" b="1" dirty="0" err="1">
                <a:latin typeface="Verdana Pro" panose="020B0604030504040204" pitchFamily="34" charset="0"/>
              </a:rPr>
              <a:t>județului</a:t>
            </a:r>
            <a:r>
              <a:rPr lang="en-GB" sz="1600" b="1" dirty="0">
                <a:latin typeface="Verdana Pro" panose="020B0604030504040204" pitchFamily="34" charset="0"/>
              </a:rPr>
              <a:t> Olt de 383.280 </a:t>
            </a:r>
            <a:r>
              <a:rPr lang="en-GB" sz="1600" b="1" dirty="0" err="1">
                <a:latin typeface="Verdana Pro" panose="020B0604030504040204" pitchFamily="34" charset="0"/>
              </a:rPr>
              <a:t>persoane</a:t>
            </a:r>
            <a:r>
              <a:rPr lang="en-GB" sz="1600" dirty="0">
                <a:latin typeface="Verdana Pro" panose="020B0604030504040204" pitchFamily="34" charset="0"/>
              </a:rPr>
              <a:t>, </a:t>
            </a:r>
            <a:r>
              <a:rPr lang="en-GB" sz="1600" dirty="0" err="1">
                <a:latin typeface="Verdana Pro" panose="020B0604030504040204" pitchFamily="34" charset="0"/>
              </a:rPr>
              <a:t>în</a:t>
            </a:r>
            <a:r>
              <a:rPr lang="en-GB" sz="1600" dirty="0">
                <a:latin typeface="Verdana Pro" panose="020B0604030504040204" pitchFamily="34" charset="0"/>
              </a:rPr>
              <a:t> </a:t>
            </a:r>
            <a:r>
              <a:rPr lang="en-GB" sz="1600" dirty="0" err="1">
                <a:latin typeface="Verdana Pro" panose="020B0604030504040204" pitchFamily="34" charset="0"/>
              </a:rPr>
              <a:t>scădere</a:t>
            </a:r>
            <a:r>
              <a:rPr lang="en-GB" sz="1600" dirty="0">
                <a:latin typeface="Verdana Pro" panose="020B0604030504040204" pitchFamily="34" charset="0"/>
              </a:rPr>
              <a:t> cu 53.120 </a:t>
            </a:r>
            <a:r>
              <a:rPr lang="en-GB" sz="1600" dirty="0" err="1">
                <a:latin typeface="Verdana Pro" panose="020B0604030504040204" pitchFamily="34" charset="0"/>
              </a:rPr>
              <a:t>persoane</a:t>
            </a:r>
            <a:r>
              <a:rPr lang="en-GB" sz="1600" dirty="0">
                <a:latin typeface="Verdana Pro" panose="020B0604030504040204" pitchFamily="34" charset="0"/>
              </a:rPr>
              <a:t> </a:t>
            </a:r>
            <a:r>
              <a:rPr lang="en-GB" sz="1600" dirty="0" err="1">
                <a:latin typeface="Verdana Pro" panose="020B0604030504040204" pitchFamily="34" charset="0"/>
              </a:rPr>
              <a:t>față</a:t>
            </a:r>
            <a:r>
              <a:rPr lang="en-GB" sz="1600" dirty="0">
                <a:latin typeface="Verdana Pro" panose="020B0604030504040204" pitchFamily="34" charset="0"/>
              </a:rPr>
              <a:t> de </a:t>
            </a:r>
            <a:r>
              <a:rPr lang="en-GB" sz="1600" dirty="0" err="1">
                <a:latin typeface="Verdana Pro" panose="020B0604030504040204" pitchFamily="34" charset="0"/>
              </a:rPr>
              <a:t>recensământul</a:t>
            </a:r>
            <a:r>
              <a:rPr lang="en-GB" sz="1600" dirty="0">
                <a:latin typeface="Verdana Pro" panose="020B0604030504040204" pitchFamily="34" charset="0"/>
              </a:rPr>
              <a:t> precedent (</a:t>
            </a:r>
            <a:r>
              <a:rPr lang="en-GB" sz="1600" dirty="0" err="1">
                <a:latin typeface="Verdana Pro" panose="020B0604030504040204" pitchFamily="34" charset="0"/>
              </a:rPr>
              <a:t>octombrie</a:t>
            </a:r>
            <a:r>
              <a:rPr lang="en-GB" sz="1600" dirty="0">
                <a:latin typeface="Verdana Pro" panose="020B0604030504040204" pitchFamily="34" charset="0"/>
              </a:rPr>
              <a:t> 2011). </a:t>
            </a:r>
            <a:r>
              <a:rPr lang="en-GB" sz="1600" dirty="0" err="1">
                <a:latin typeface="Verdana Pro" panose="020B0604030504040204" pitchFamily="34" charset="0"/>
              </a:rPr>
              <a:t>Majoritatea</a:t>
            </a:r>
            <a:r>
              <a:rPr lang="en-GB" sz="1600" dirty="0">
                <a:latin typeface="Verdana Pro" panose="020B0604030504040204" pitchFamily="34" charset="0"/>
              </a:rPr>
              <a:t> </a:t>
            </a:r>
            <a:r>
              <a:rPr lang="en-GB" sz="1600" dirty="0" err="1">
                <a:latin typeface="Verdana Pro" panose="020B0604030504040204" pitchFamily="34" charset="0"/>
              </a:rPr>
              <a:t>populației</a:t>
            </a:r>
            <a:r>
              <a:rPr lang="en-GB" sz="1600" dirty="0">
                <a:latin typeface="Verdana Pro" panose="020B0604030504040204" pitchFamily="34" charset="0"/>
              </a:rPr>
              <a:t> </a:t>
            </a:r>
            <a:r>
              <a:rPr lang="en-GB" sz="1600" dirty="0" err="1">
                <a:latin typeface="Verdana Pro" panose="020B0604030504040204" pitchFamily="34" charset="0"/>
              </a:rPr>
              <a:t>rezidente</a:t>
            </a:r>
            <a:r>
              <a:rPr lang="en-GB" sz="1600" dirty="0">
                <a:latin typeface="Verdana Pro" panose="020B0604030504040204" pitchFamily="34" charset="0"/>
              </a:rPr>
              <a:t> </a:t>
            </a:r>
            <a:r>
              <a:rPr lang="en-GB" sz="1600" dirty="0" err="1">
                <a:latin typeface="Verdana Pro" panose="020B0604030504040204" pitchFamily="34" charset="0"/>
              </a:rPr>
              <a:t>este</a:t>
            </a:r>
            <a:r>
              <a:rPr lang="en-GB" sz="1600" dirty="0">
                <a:latin typeface="Verdana Pro" panose="020B0604030504040204" pitchFamily="34" charset="0"/>
              </a:rPr>
              <a:t> de sex </a:t>
            </a:r>
            <a:r>
              <a:rPr lang="en-GB" sz="1600" dirty="0" err="1">
                <a:latin typeface="Verdana Pro" panose="020B0604030504040204" pitchFamily="34" charset="0"/>
              </a:rPr>
              <a:t>feminin</a:t>
            </a:r>
            <a:r>
              <a:rPr lang="en-GB" sz="1600" dirty="0">
                <a:latin typeface="Verdana Pro" panose="020B0604030504040204" pitchFamily="34" charset="0"/>
              </a:rPr>
              <a:t> (194.291 </a:t>
            </a:r>
            <a:r>
              <a:rPr lang="en-GB" sz="1600" dirty="0" err="1">
                <a:latin typeface="Verdana Pro" panose="020B0604030504040204" pitchFamily="34" charset="0"/>
              </a:rPr>
              <a:t>persoane</a:t>
            </a:r>
            <a:r>
              <a:rPr lang="en-GB" sz="1600" dirty="0">
                <a:latin typeface="Verdana Pro" panose="020B0604030504040204" pitchFamily="34" charset="0"/>
              </a:rPr>
              <a:t>, </a:t>
            </a:r>
            <a:r>
              <a:rPr lang="en-GB" sz="1600" dirty="0" err="1">
                <a:latin typeface="Verdana Pro" panose="020B0604030504040204" pitchFamily="34" charset="0"/>
              </a:rPr>
              <a:t>reprezentând</a:t>
            </a:r>
            <a:r>
              <a:rPr lang="en-GB" sz="1600" dirty="0">
                <a:latin typeface="Verdana Pro" panose="020B0604030504040204" pitchFamily="34" charset="0"/>
              </a:rPr>
              <a:t> 50,7% din </a:t>
            </a:r>
            <a:r>
              <a:rPr lang="en-GB" sz="1600" dirty="0" err="1">
                <a:latin typeface="Verdana Pro" panose="020B0604030504040204" pitchFamily="34" charset="0"/>
              </a:rPr>
              <a:t>totalul</a:t>
            </a:r>
            <a:r>
              <a:rPr lang="en-GB" sz="1600" dirty="0">
                <a:latin typeface="Verdana Pro" panose="020B0604030504040204" pitchFamily="34" charset="0"/>
              </a:rPr>
              <a:t> </a:t>
            </a:r>
            <a:r>
              <a:rPr lang="en-GB" sz="1600" dirty="0" err="1">
                <a:latin typeface="Verdana Pro" panose="020B0604030504040204" pitchFamily="34" charset="0"/>
              </a:rPr>
              <a:t>populației</a:t>
            </a:r>
            <a:r>
              <a:rPr lang="en-GB" sz="1600" dirty="0">
                <a:latin typeface="Verdana Pro" panose="020B0604030504040204" pitchFamily="34" charset="0"/>
              </a:rPr>
              <a:t>) </a:t>
            </a:r>
            <a:r>
              <a:rPr lang="en-GB" sz="1600" dirty="0" err="1">
                <a:latin typeface="Verdana Pro" panose="020B0604030504040204" pitchFamily="34" charset="0"/>
              </a:rPr>
              <a:t>și</a:t>
            </a:r>
            <a:r>
              <a:rPr lang="en-GB" sz="1600" dirty="0">
                <a:latin typeface="Verdana Pro" panose="020B0604030504040204" pitchFamily="34" charset="0"/>
              </a:rPr>
              <a:t> </a:t>
            </a:r>
            <a:r>
              <a:rPr lang="en-GB" sz="1600" dirty="0" err="1">
                <a:latin typeface="Verdana Pro" panose="020B0604030504040204" pitchFamily="34" charset="0"/>
              </a:rPr>
              <a:t>trăiește</a:t>
            </a:r>
            <a:r>
              <a:rPr lang="en-GB" sz="1600" dirty="0">
                <a:latin typeface="Verdana Pro" panose="020B0604030504040204" pitchFamily="34" charset="0"/>
              </a:rPr>
              <a:t> </a:t>
            </a:r>
            <a:r>
              <a:rPr lang="en-GB" sz="1600" dirty="0" err="1">
                <a:latin typeface="Verdana Pro" panose="020B0604030504040204" pitchFamily="34" charset="0"/>
              </a:rPr>
              <a:t>în</a:t>
            </a:r>
            <a:r>
              <a:rPr lang="en-GB" sz="1600" dirty="0">
                <a:latin typeface="Verdana Pro" panose="020B0604030504040204" pitchFamily="34" charset="0"/>
              </a:rPr>
              <a:t> </a:t>
            </a:r>
            <a:r>
              <a:rPr lang="en-GB" sz="1600" dirty="0" err="1">
                <a:latin typeface="Verdana Pro" panose="020B0604030504040204" pitchFamily="34" charset="0"/>
              </a:rPr>
              <a:t>mediul</a:t>
            </a:r>
            <a:r>
              <a:rPr lang="en-GB" sz="1600" dirty="0">
                <a:latin typeface="Verdana Pro" panose="020B0604030504040204" pitchFamily="34" charset="0"/>
              </a:rPr>
              <a:t> rural (231.004 </a:t>
            </a:r>
            <a:r>
              <a:rPr lang="en-GB" sz="1600" dirty="0" err="1">
                <a:latin typeface="Verdana Pro" panose="020B0604030504040204" pitchFamily="34" charset="0"/>
              </a:rPr>
              <a:t>persoane</a:t>
            </a:r>
            <a:r>
              <a:rPr lang="en-GB" sz="1600" dirty="0">
                <a:latin typeface="Verdana Pro" panose="020B0604030504040204" pitchFamily="34" charset="0"/>
              </a:rPr>
              <a:t>, </a:t>
            </a:r>
            <a:r>
              <a:rPr lang="en-GB" sz="1600" dirty="0" err="1">
                <a:latin typeface="Verdana Pro" panose="020B0604030504040204" pitchFamily="34" charset="0"/>
              </a:rPr>
              <a:t>reprezentând</a:t>
            </a:r>
            <a:r>
              <a:rPr lang="en-GB" sz="1600" dirty="0">
                <a:latin typeface="Verdana Pro" panose="020B0604030504040204" pitchFamily="34" charset="0"/>
              </a:rPr>
              <a:t> 60,3% din </a:t>
            </a:r>
            <a:r>
              <a:rPr lang="en-GB" sz="1600" dirty="0" err="1">
                <a:latin typeface="Verdana Pro" panose="020B0604030504040204" pitchFamily="34" charset="0"/>
              </a:rPr>
              <a:t>totalul</a:t>
            </a:r>
            <a:r>
              <a:rPr lang="en-GB" sz="1600" dirty="0">
                <a:latin typeface="Verdana Pro" panose="020B0604030504040204" pitchFamily="34" charset="0"/>
              </a:rPr>
              <a:t> </a:t>
            </a:r>
            <a:r>
              <a:rPr lang="en-GB" sz="1600" dirty="0" err="1">
                <a:latin typeface="Verdana Pro" panose="020B0604030504040204" pitchFamily="34" charset="0"/>
              </a:rPr>
              <a:t>populației</a:t>
            </a:r>
            <a:r>
              <a:rPr lang="en-GB" sz="1600" dirty="0">
                <a:latin typeface="Verdana Pro" panose="020B0604030504040204" pitchFamily="34" charset="0"/>
              </a:rPr>
              <a:t>).</a:t>
            </a:r>
          </a:p>
          <a:p>
            <a:pPr marL="0" indent="0" algn="just">
              <a:buNone/>
            </a:pPr>
            <a:r>
              <a:rPr lang="en-GB" sz="1600" dirty="0">
                <a:latin typeface="Verdana Pro" panose="020B0604030504040204" pitchFamily="34" charset="0"/>
              </a:rPr>
              <a:t>             </a:t>
            </a:r>
            <a:r>
              <a:rPr lang="en-GB" sz="1600" dirty="0" err="1">
                <a:latin typeface="Verdana Pro" panose="020B0604030504040204" pitchFamily="34" charset="0"/>
              </a:rPr>
              <a:t>Fenomenul</a:t>
            </a:r>
            <a:r>
              <a:rPr lang="en-GB" sz="1600" dirty="0">
                <a:latin typeface="Verdana Pro" panose="020B0604030504040204" pitchFamily="34" charset="0"/>
              </a:rPr>
              <a:t> de </a:t>
            </a:r>
            <a:r>
              <a:rPr lang="en-GB" sz="1600" dirty="0" err="1">
                <a:latin typeface="Verdana Pro" panose="020B0604030504040204" pitchFamily="34" charset="0"/>
              </a:rPr>
              <a:t>îmbătrânire</a:t>
            </a:r>
            <a:r>
              <a:rPr lang="en-GB" sz="1600" dirty="0">
                <a:latin typeface="Verdana Pro" panose="020B0604030504040204" pitchFamily="34" charset="0"/>
              </a:rPr>
              <a:t> s-a </a:t>
            </a:r>
            <a:r>
              <a:rPr lang="en-GB" sz="1600" dirty="0" err="1">
                <a:latin typeface="Verdana Pro" panose="020B0604030504040204" pitchFamily="34" charset="0"/>
              </a:rPr>
              <a:t>accentuat</a:t>
            </a:r>
            <a:r>
              <a:rPr lang="en-GB" sz="1600" dirty="0">
                <a:latin typeface="Verdana Pro" panose="020B0604030504040204" pitchFamily="34" charset="0"/>
              </a:rPr>
              <a:t>, </a:t>
            </a:r>
            <a:r>
              <a:rPr lang="en-GB" sz="1600" b="1" dirty="0" err="1">
                <a:latin typeface="Verdana Pro" panose="020B0604030504040204" pitchFamily="34" charset="0"/>
              </a:rPr>
              <a:t>vârsta</a:t>
            </a:r>
            <a:r>
              <a:rPr lang="en-GB" sz="1600" b="1" dirty="0">
                <a:latin typeface="Verdana Pro" panose="020B0604030504040204" pitchFamily="34" charset="0"/>
              </a:rPr>
              <a:t> </a:t>
            </a:r>
            <a:r>
              <a:rPr lang="en-GB" sz="1600" b="1" dirty="0" err="1">
                <a:latin typeface="Verdana Pro" panose="020B0604030504040204" pitchFamily="34" charset="0"/>
              </a:rPr>
              <a:t>medie</a:t>
            </a:r>
            <a:r>
              <a:rPr lang="en-GB" sz="1600" b="1" dirty="0">
                <a:latin typeface="Verdana Pro" panose="020B0604030504040204" pitchFamily="34" charset="0"/>
              </a:rPr>
              <a:t> a </a:t>
            </a:r>
            <a:r>
              <a:rPr lang="en-GB" sz="1600" b="1" dirty="0" err="1">
                <a:latin typeface="Verdana Pro" panose="020B0604030504040204" pitchFamily="34" charset="0"/>
              </a:rPr>
              <a:t>populației</a:t>
            </a:r>
            <a:r>
              <a:rPr lang="en-GB" sz="1600" b="1" dirty="0">
                <a:latin typeface="Verdana Pro" panose="020B0604030504040204" pitchFamily="34" charset="0"/>
              </a:rPr>
              <a:t> </a:t>
            </a:r>
            <a:r>
              <a:rPr lang="en-GB" sz="1600" b="1" dirty="0" err="1">
                <a:latin typeface="Verdana Pro" panose="020B0604030504040204" pitchFamily="34" charset="0"/>
              </a:rPr>
              <a:t>rezidente</a:t>
            </a:r>
            <a:r>
              <a:rPr lang="en-GB" sz="1600" b="1" dirty="0">
                <a:latin typeface="Verdana Pro" panose="020B0604030504040204" pitchFamily="34" charset="0"/>
              </a:rPr>
              <a:t> a </a:t>
            </a:r>
            <a:r>
              <a:rPr lang="en-GB" sz="1600" b="1" dirty="0" err="1">
                <a:latin typeface="Verdana Pro" panose="020B0604030504040204" pitchFamily="34" charset="0"/>
              </a:rPr>
              <a:t>județului</a:t>
            </a:r>
            <a:r>
              <a:rPr lang="en-GB" sz="1600" b="1" dirty="0">
                <a:latin typeface="Verdana Pro" panose="020B0604030504040204" pitchFamily="34" charset="0"/>
              </a:rPr>
              <a:t> Olt </a:t>
            </a:r>
            <a:r>
              <a:rPr lang="en-GB" sz="1600" b="1" dirty="0" err="1">
                <a:latin typeface="Verdana Pro" panose="020B0604030504040204" pitchFamily="34" charset="0"/>
              </a:rPr>
              <a:t>crescând</a:t>
            </a:r>
            <a:r>
              <a:rPr lang="en-GB" sz="1600" b="1" dirty="0">
                <a:latin typeface="Verdana Pro" panose="020B0604030504040204" pitchFamily="34" charset="0"/>
              </a:rPr>
              <a:t> la 44,6 ani </a:t>
            </a:r>
            <a:r>
              <a:rPr lang="en-GB" sz="1600" dirty="0">
                <a:latin typeface="Verdana Pro" panose="020B0604030504040204" pitchFamily="34" charset="0"/>
              </a:rPr>
              <a:t>(</a:t>
            </a:r>
            <a:r>
              <a:rPr lang="en-GB" sz="1600" dirty="0" err="1">
                <a:latin typeface="Verdana Pro" panose="020B0604030504040204" pitchFamily="34" charset="0"/>
              </a:rPr>
              <a:t>față</a:t>
            </a:r>
            <a:r>
              <a:rPr lang="en-GB" sz="1600" dirty="0">
                <a:latin typeface="Verdana Pro" panose="020B0604030504040204" pitchFamily="34" charset="0"/>
              </a:rPr>
              <a:t> de 42,3 ani la RPL2011). La </a:t>
            </a:r>
            <a:r>
              <a:rPr lang="en-GB" sz="1600" dirty="0" err="1">
                <a:latin typeface="Verdana Pro" panose="020B0604030504040204" pitchFamily="34" charset="0"/>
              </a:rPr>
              <a:t>nivel</a:t>
            </a:r>
            <a:r>
              <a:rPr lang="en-GB" sz="1600" dirty="0">
                <a:latin typeface="Verdana Pro" panose="020B0604030504040204" pitchFamily="34" charset="0"/>
              </a:rPr>
              <a:t> </a:t>
            </a:r>
            <a:r>
              <a:rPr lang="en-GB" sz="1600" dirty="0" err="1">
                <a:latin typeface="Verdana Pro" panose="020B0604030504040204" pitchFamily="34" charset="0"/>
              </a:rPr>
              <a:t>național</a:t>
            </a:r>
            <a:r>
              <a:rPr lang="en-GB" sz="1600" dirty="0">
                <a:latin typeface="Verdana Pro" panose="020B0604030504040204" pitchFamily="34" charset="0"/>
              </a:rPr>
              <a:t> </a:t>
            </a:r>
            <a:r>
              <a:rPr lang="en-GB" sz="1600" dirty="0" err="1">
                <a:latin typeface="Verdana Pro" panose="020B0604030504040204" pitchFamily="34" charset="0"/>
              </a:rPr>
              <a:t>vârsta</a:t>
            </a:r>
            <a:r>
              <a:rPr lang="en-GB" sz="1600" dirty="0">
                <a:latin typeface="Verdana Pro" panose="020B0604030504040204" pitchFamily="34" charset="0"/>
              </a:rPr>
              <a:t> </a:t>
            </a:r>
            <a:r>
              <a:rPr lang="en-GB" sz="1600" dirty="0" err="1">
                <a:latin typeface="Verdana Pro" panose="020B0604030504040204" pitchFamily="34" charset="0"/>
              </a:rPr>
              <a:t>medie</a:t>
            </a:r>
            <a:r>
              <a:rPr lang="en-GB" sz="1600" dirty="0">
                <a:latin typeface="Verdana Pro" panose="020B0604030504040204" pitchFamily="34" charset="0"/>
              </a:rPr>
              <a:t> a </a:t>
            </a:r>
            <a:r>
              <a:rPr lang="en-GB" sz="1600" dirty="0" err="1">
                <a:latin typeface="Verdana Pro" panose="020B0604030504040204" pitchFamily="34" charset="0"/>
              </a:rPr>
              <a:t>populației</a:t>
            </a:r>
            <a:r>
              <a:rPr lang="en-GB" sz="1600" dirty="0">
                <a:latin typeface="Verdana Pro" panose="020B0604030504040204" pitchFamily="34" charset="0"/>
              </a:rPr>
              <a:t> </a:t>
            </a:r>
            <a:r>
              <a:rPr lang="en-GB" sz="1600" dirty="0" err="1">
                <a:latin typeface="Verdana Pro" panose="020B0604030504040204" pitchFamily="34" charset="0"/>
              </a:rPr>
              <a:t>este</a:t>
            </a:r>
            <a:r>
              <a:rPr lang="en-GB" sz="1600" dirty="0">
                <a:latin typeface="Verdana Pro" panose="020B0604030504040204" pitchFamily="34" charset="0"/>
              </a:rPr>
              <a:t> de 42,4 ani.</a:t>
            </a:r>
          </a:p>
          <a:p>
            <a:pPr marL="0" indent="0" algn="just">
              <a:buNone/>
            </a:pPr>
            <a:r>
              <a:rPr lang="en-GB" sz="1600" dirty="0">
                <a:latin typeface="Verdana Pro" panose="020B0604030504040204" pitchFamily="34" charset="0"/>
              </a:rPr>
              <a:t>             </a:t>
            </a:r>
            <a:r>
              <a:rPr lang="en-GB" sz="1600" dirty="0" err="1">
                <a:latin typeface="Verdana Pro" panose="020B0604030504040204" pitchFamily="34" charset="0"/>
              </a:rPr>
              <a:t>Indicele</a:t>
            </a:r>
            <a:r>
              <a:rPr lang="en-GB" sz="1600" dirty="0">
                <a:latin typeface="Verdana Pro" panose="020B0604030504040204" pitchFamily="34" charset="0"/>
              </a:rPr>
              <a:t> de </a:t>
            </a:r>
            <a:r>
              <a:rPr lang="en-GB" sz="1600" dirty="0" err="1">
                <a:latin typeface="Verdana Pro" panose="020B0604030504040204" pitchFamily="34" charset="0"/>
              </a:rPr>
              <a:t>îmbătrânire</a:t>
            </a:r>
            <a:r>
              <a:rPr lang="en-GB" sz="1600" dirty="0">
                <a:latin typeface="Verdana Pro" panose="020B0604030504040204" pitchFamily="34" charset="0"/>
              </a:rPr>
              <a:t> </a:t>
            </a:r>
            <a:r>
              <a:rPr lang="en-GB" sz="1600" dirty="0" err="1">
                <a:latin typeface="Verdana Pro" panose="020B0604030504040204" pitchFamily="34" charset="0"/>
              </a:rPr>
              <a:t>demografică</a:t>
            </a:r>
            <a:r>
              <a:rPr lang="en-GB" sz="1600" dirty="0">
                <a:latin typeface="Verdana Pro" panose="020B0604030504040204" pitchFamily="34" charset="0"/>
              </a:rPr>
              <a:t> (</a:t>
            </a:r>
            <a:r>
              <a:rPr lang="en-GB" sz="1600" dirty="0" err="1">
                <a:latin typeface="Verdana Pro" panose="020B0604030504040204" pitchFamily="34" charset="0"/>
              </a:rPr>
              <a:t>numărul</a:t>
            </a:r>
            <a:r>
              <a:rPr lang="en-GB" sz="1600" dirty="0">
                <a:latin typeface="Verdana Pro" panose="020B0604030504040204" pitchFamily="34" charset="0"/>
              </a:rPr>
              <a:t> </a:t>
            </a:r>
            <a:r>
              <a:rPr lang="en-GB" sz="1600" dirty="0" err="1">
                <a:latin typeface="Verdana Pro" panose="020B0604030504040204" pitchFamily="34" charset="0"/>
              </a:rPr>
              <a:t>persoanelor</a:t>
            </a:r>
            <a:r>
              <a:rPr lang="en-GB" sz="1600" dirty="0">
                <a:latin typeface="Verdana Pro" panose="020B0604030504040204" pitchFamily="34" charset="0"/>
              </a:rPr>
              <a:t> </a:t>
            </a:r>
            <a:r>
              <a:rPr lang="en-GB" sz="1600" dirty="0" err="1">
                <a:latin typeface="Verdana Pro" panose="020B0604030504040204" pitchFamily="34" charset="0"/>
              </a:rPr>
              <a:t>vârstnice</a:t>
            </a:r>
            <a:r>
              <a:rPr lang="en-GB" sz="1600" dirty="0">
                <a:latin typeface="Verdana Pro" panose="020B0604030504040204" pitchFamily="34" charset="0"/>
              </a:rPr>
              <a:t> - de 65 ani </a:t>
            </a:r>
            <a:r>
              <a:rPr lang="en-GB" sz="1600" dirty="0" err="1">
                <a:latin typeface="Verdana Pro" panose="020B0604030504040204" pitchFamily="34" charset="0"/>
              </a:rPr>
              <a:t>şi</a:t>
            </a:r>
            <a:r>
              <a:rPr lang="en-GB" sz="1600" dirty="0">
                <a:latin typeface="Verdana Pro" panose="020B0604030504040204" pitchFamily="34" charset="0"/>
              </a:rPr>
              <a:t> </a:t>
            </a:r>
            <a:r>
              <a:rPr lang="en-GB" sz="1600" dirty="0" err="1">
                <a:latin typeface="Verdana Pro" panose="020B0604030504040204" pitchFamily="34" charset="0"/>
              </a:rPr>
              <a:t>peste</a:t>
            </a:r>
            <a:r>
              <a:rPr lang="en-GB" sz="1600" dirty="0">
                <a:latin typeface="Verdana Pro" panose="020B0604030504040204" pitchFamily="34" charset="0"/>
              </a:rPr>
              <a:t> care </a:t>
            </a:r>
            <a:r>
              <a:rPr lang="en-GB" sz="1600" dirty="0" err="1">
                <a:latin typeface="Verdana Pro" panose="020B0604030504040204" pitchFamily="34" charset="0"/>
              </a:rPr>
              <a:t>revine</a:t>
            </a:r>
            <a:r>
              <a:rPr lang="en-GB" sz="1600" dirty="0">
                <a:latin typeface="Verdana Pro" panose="020B0604030504040204" pitchFamily="34" charset="0"/>
              </a:rPr>
              <a:t> la 100 de </a:t>
            </a:r>
            <a:r>
              <a:rPr lang="en-GB" sz="1600" dirty="0" err="1">
                <a:latin typeface="Verdana Pro" panose="020B0604030504040204" pitchFamily="34" charset="0"/>
              </a:rPr>
              <a:t>persoane</a:t>
            </a:r>
            <a:r>
              <a:rPr lang="en-GB" sz="1600" dirty="0">
                <a:latin typeface="Verdana Pro" panose="020B0604030504040204" pitchFamily="34" charset="0"/>
              </a:rPr>
              <a:t> </a:t>
            </a:r>
            <a:r>
              <a:rPr lang="en-GB" sz="1600" dirty="0" err="1">
                <a:latin typeface="Verdana Pro" panose="020B0604030504040204" pitchFamily="34" charset="0"/>
              </a:rPr>
              <a:t>tinere</a:t>
            </a:r>
            <a:r>
              <a:rPr lang="en-GB" sz="1600" dirty="0">
                <a:latin typeface="Verdana Pro" panose="020B0604030504040204" pitchFamily="34" charset="0"/>
              </a:rPr>
              <a:t> - sub 15 ani) </a:t>
            </a:r>
            <a:r>
              <a:rPr lang="en-GB" sz="1600" dirty="0" err="1">
                <a:latin typeface="Verdana Pro" panose="020B0604030504040204" pitchFamily="34" charset="0"/>
              </a:rPr>
              <a:t>în</a:t>
            </a:r>
            <a:r>
              <a:rPr lang="en-GB" sz="1600" dirty="0">
                <a:latin typeface="Verdana Pro" panose="020B0604030504040204" pitchFamily="34" charset="0"/>
              </a:rPr>
              <a:t> </a:t>
            </a:r>
            <a:r>
              <a:rPr lang="en-GB" sz="1600" dirty="0" err="1">
                <a:latin typeface="Verdana Pro" panose="020B0604030504040204" pitchFamily="34" charset="0"/>
              </a:rPr>
              <a:t>județul</a:t>
            </a:r>
            <a:r>
              <a:rPr lang="en-GB" sz="1600" dirty="0">
                <a:latin typeface="Verdana Pro" panose="020B0604030504040204" pitchFamily="34" charset="0"/>
              </a:rPr>
              <a:t> Olt </a:t>
            </a:r>
            <a:r>
              <a:rPr lang="en-GB" sz="1600" dirty="0" err="1">
                <a:latin typeface="Verdana Pro" panose="020B0604030504040204" pitchFamily="34" charset="0"/>
              </a:rPr>
              <a:t>este</a:t>
            </a:r>
            <a:r>
              <a:rPr lang="en-GB" sz="1600" dirty="0">
                <a:latin typeface="Verdana Pro" panose="020B0604030504040204" pitchFamily="34" charset="0"/>
              </a:rPr>
              <a:t> </a:t>
            </a:r>
            <a:r>
              <a:rPr lang="en-GB" sz="1600" b="1" dirty="0">
                <a:latin typeface="Verdana Pro" panose="020B0604030504040204" pitchFamily="34" charset="0"/>
              </a:rPr>
              <a:t>161,4 </a:t>
            </a:r>
            <a:r>
              <a:rPr lang="en-GB" sz="1600" b="1" dirty="0" err="1">
                <a:latin typeface="Verdana Pro" panose="020B0604030504040204" pitchFamily="34" charset="0"/>
              </a:rPr>
              <a:t>persoane</a:t>
            </a:r>
            <a:r>
              <a:rPr lang="en-GB" sz="1600" b="1" dirty="0">
                <a:latin typeface="Verdana Pro" panose="020B0604030504040204" pitchFamily="34" charset="0"/>
              </a:rPr>
              <a:t> </a:t>
            </a:r>
            <a:r>
              <a:rPr lang="en-GB" sz="1600" b="1" dirty="0" err="1">
                <a:latin typeface="Verdana Pro" panose="020B0604030504040204" pitchFamily="34" charset="0"/>
              </a:rPr>
              <a:t>vârstnice</a:t>
            </a:r>
            <a:r>
              <a:rPr lang="en-GB" sz="1600" b="1" dirty="0">
                <a:latin typeface="Verdana Pro" panose="020B0604030504040204" pitchFamily="34" charset="0"/>
              </a:rPr>
              <a:t> la 100 </a:t>
            </a:r>
            <a:r>
              <a:rPr lang="en-GB" sz="1600" b="1" dirty="0" err="1">
                <a:latin typeface="Verdana Pro" panose="020B0604030504040204" pitchFamily="34" charset="0"/>
              </a:rPr>
              <a:t>persoane</a:t>
            </a:r>
            <a:r>
              <a:rPr lang="en-GB" sz="1600" b="1" dirty="0">
                <a:latin typeface="Verdana Pro" panose="020B0604030504040204" pitchFamily="34" charset="0"/>
              </a:rPr>
              <a:t> </a:t>
            </a:r>
            <a:r>
              <a:rPr lang="en-GB" sz="1600" b="1" dirty="0" err="1">
                <a:latin typeface="Verdana Pro" panose="020B0604030504040204" pitchFamily="34" charset="0"/>
              </a:rPr>
              <a:t>tinere</a:t>
            </a:r>
            <a:r>
              <a:rPr lang="en-GB" sz="1600" dirty="0">
                <a:latin typeface="Verdana Pro" panose="020B0604030504040204" pitchFamily="34" charset="0"/>
              </a:rPr>
              <a:t>, </a:t>
            </a:r>
            <a:r>
              <a:rPr lang="en-GB" sz="1600" dirty="0" err="1">
                <a:latin typeface="Verdana Pro" panose="020B0604030504040204" pitchFamily="34" charset="0"/>
              </a:rPr>
              <a:t>mai</a:t>
            </a:r>
            <a:r>
              <a:rPr lang="en-GB" sz="1600" dirty="0">
                <a:latin typeface="Verdana Pro" panose="020B0604030504040204" pitchFamily="34" charset="0"/>
              </a:rPr>
              <a:t> mare </a:t>
            </a:r>
            <a:r>
              <a:rPr lang="en-GB" sz="1600" dirty="0" err="1">
                <a:latin typeface="Verdana Pro" panose="020B0604030504040204" pitchFamily="34" charset="0"/>
              </a:rPr>
              <a:t>decât</a:t>
            </a:r>
            <a:r>
              <a:rPr lang="en-GB" sz="1600" dirty="0">
                <a:latin typeface="Verdana Pro" panose="020B0604030504040204" pitchFamily="34" charset="0"/>
              </a:rPr>
              <a:t> media </a:t>
            </a:r>
            <a:r>
              <a:rPr lang="en-GB" sz="1600" dirty="0" err="1">
                <a:latin typeface="Verdana Pro" panose="020B0604030504040204" pitchFamily="34" charset="0"/>
              </a:rPr>
              <a:t>națională</a:t>
            </a:r>
            <a:r>
              <a:rPr lang="en-GB" sz="1600" dirty="0">
                <a:latin typeface="Verdana Pro" panose="020B0604030504040204" pitchFamily="34" charset="0"/>
              </a:rPr>
              <a:t> de 121,2 </a:t>
            </a:r>
            <a:r>
              <a:rPr lang="en-GB" sz="1600" dirty="0" err="1">
                <a:latin typeface="Verdana Pro" panose="020B0604030504040204" pitchFamily="34" charset="0"/>
              </a:rPr>
              <a:t>persoane</a:t>
            </a:r>
            <a:r>
              <a:rPr lang="en-GB" sz="1600" dirty="0">
                <a:latin typeface="Verdana Pro" panose="020B0604030504040204" pitchFamily="34" charset="0"/>
              </a:rPr>
              <a:t> </a:t>
            </a:r>
            <a:r>
              <a:rPr lang="en-GB" sz="1600" dirty="0" err="1">
                <a:latin typeface="Verdana Pro" panose="020B0604030504040204" pitchFamily="34" charset="0"/>
              </a:rPr>
              <a:t>vârstnice</a:t>
            </a:r>
            <a:r>
              <a:rPr lang="en-GB" sz="1600" dirty="0">
                <a:latin typeface="Verdana Pro" panose="020B0604030504040204" pitchFamily="34" charset="0"/>
              </a:rPr>
              <a:t> la 100 </a:t>
            </a:r>
            <a:r>
              <a:rPr lang="en-GB" sz="1600" dirty="0" err="1">
                <a:latin typeface="Verdana Pro" panose="020B0604030504040204" pitchFamily="34" charset="0"/>
              </a:rPr>
              <a:t>persoane</a:t>
            </a:r>
            <a:r>
              <a:rPr lang="en-GB" sz="1600" dirty="0">
                <a:latin typeface="Verdana Pro" panose="020B0604030504040204" pitchFamily="34" charset="0"/>
              </a:rPr>
              <a:t> </a:t>
            </a:r>
            <a:r>
              <a:rPr lang="en-GB" sz="1600" dirty="0" err="1">
                <a:latin typeface="Verdana Pro" panose="020B0604030504040204" pitchFamily="34" charset="0"/>
              </a:rPr>
              <a:t>tinere</a:t>
            </a:r>
            <a:r>
              <a:rPr lang="en-GB" sz="1600" dirty="0">
                <a:latin typeface="Verdana Pro" panose="020B0604030504040204" pitchFamily="34" charset="0"/>
              </a:rPr>
              <a:t>. </a:t>
            </a:r>
            <a:r>
              <a:rPr lang="en-GB" sz="1600" dirty="0" err="1">
                <a:latin typeface="Verdana Pro" panose="020B0604030504040204" pitchFamily="34" charset="0"/>
              </a:rPr>
              <a:t>În</a:t>
            </a:r>
            <a:r>
              <a:rPr lang="en-GB" sz="1600" dirty="0">
                <a:latin typeface="Verdana Pro" panose="020B0604030504040204" pitchFamily="34" charset="0"/>
              </a:rPr>
              <a:t> </a:t>
            </a:r>
            <a:r>
              <a:rPr lang="en-GB" sz="1600" dirty="0" err="1">
                <a:latin typeface="Verdana Pro" panose="020B0604030504040204" pitchFamily="34" charset="0"/>
              </a:rPr>
              <a:t>mediul</a:t>
            </a:r>
            <a:r>
              <a:rPr lang="en-GB" sz="1600" dirty="0">
                <a:latin typeface="Verdana Pro" panose="020B0604030504040204" pitchFamily="34" charset="0"/>
              </a:rPr>
              <a:t> rural, </a:t>
            </a:r>
            <a:r>
              <a:rPr lang="en-GB" sz="1600" dirty="0" err="1">
                <a:latin typeface="Verdana Pro" panose="020B0604030504040204" pitchFamily="34" charset="0"/>
              </a:rPr>
              <a:t>indicele</a:t>
            </a:r>
            <a:r>
              <a:rPr lang="en-GB" sz="1600" dirty="0">
                <a:latin typeface="Verdana Pro" panose="020B0604030504040204" pitchFamily="34" charset="0"/>
              </a:rPr>
              <a:t> </a:t>
            </a:r>
            <a:r>
              <a:rPr lang="en-GB" sz="1600" dirty="0" err="1">
                <a:latin typeface="Verdana Pro" panose="020B0604030504040204" pitchFamily="34" charset="0"/>
              </a:rPr>
              <a:t>pentru</a:t>
            </a:r>
            <a:r>
              <a:rPr lang="en-GB" sz="1600" dirty="0">
                <a:latin typeface="Verdana Pro" panose="020B0604030504040204" pitchFamily="34" charset="0"/>
              </a:rPr>
              <a:t> </a:t>
            </a:r>
            <a:r>
              <a:rPr lang="en-GB" sz="1600" dirty="0" err="1">
                <a:latin typeface="Verdana Pro" panose="020B0604030504040204" pitchFamily="34" charset="0"/>
              </a:rPr>
              <a:t>județul</a:t>
            </a:r>
            <a:r>
              <a:rPr lang="en-GB" sz="1600" dirty="0">
                <a:latin typeface="Verdana Pro" panose="020B0604030504040204" pitchFamily="34" charset="0"/>
              </a:rPr>
              <a:t> </a:t>
            </a:r>
            <a:r>
              <a:rPr lang="en-GB" sz="1600" dirty="0" err="1">
                <a:latin typeface="Verdana Pro" panose="020B0604030504040204" pitchFamily="34" charset="0"/>
              </a:rPr>
              <a:t>nostru</a:t>
            </a:r>
            <a:r>
              <a:rPr lang="en-GB" sz="1600" dirty="0">
                <a:latin typeface="Verdana Pro" panose="020B0604030504040204" pitchFamily="34" charset="0"/>
              </a:rPr>
              <a:t> </a:t>
            </a:r>
            <a:r>
              <a:rPr lang="en-GB" sz="1600" dirty="0" err="1">
                <a:latin typeface="Verdana Pro" panose="020B0604030504040204" pitchFamily="34" charset="0"/>
              </a:rPr>
              <a:t>este</a:t>
            </a:r>
            <a:r>
              <a:rPr lang="en-GB" sz="1600" dirty="0">
                <a:latin typeface="Verdana Pro" panose="020B0604030504040204" pitchFamily="34" charset="0"/>
              </a:rPr>
              <a:t> 205,4.</a:t>
            </a:r>
          </a:p>
          <a:p>
            <a:pPr marL="0" indent="0" algn="just">
              <a:buNone/>
            </a:pPr>
            <a:r>
              <a:rPr lang="en-GB" sz="1600" dirty="0">
                <a:latin typeface="Verdana Pro" panose="020B0604030504040204" pitchFamily="34" charset="0"/>
              </a:rPr>
              <a:t>             </a:t>
            </a:r>
            <a:r>
              <a:rPr lang="en-GB" sz="1600" dirty="0" err="1">
                <a:latin typeface="Verdana Pro" panose="020B0604030504040204" pitchFamily="34" charset="0"/>
              </a:rPr>
              <a:t>Raportul</a:t>
            </a:r>
            <a:r>
              <a:rPr lang="en-GB" sz="1600" dirty="0">
                <a:latin typeface="Verdana Pro" panose="020B0604030504040204" pitchFamily="34" charset="0"/>
              </a:rPr>
              <a:t> de </a:t>
            </a:r>
            <a:r>
              <a:rPr lang="en-GB" sz="1600" dirty="0" err="1">
                <a:latin typeface="Verdana Pro" panose="020B0604030504040204" pitchFamily="34" charset="0"/>
              </a:rPr>
              <a:t>dependență</a:t>
            </a:r>
            <a:r>
              <a:rPr lang="en-GB" sz="1600" dirty="0">
                <a:latin typeface="Verdana Pro" panose="020B0604030504040204" pitchFamily="34" charset="0"/>
              </a:rPr>
              <a:t> </a:t>
            </a:r>
            <a:r>
              <a:rPr lang="en-GB" sz="1600" dirty="0" err="1">
                <a:latin typeface="Verdana Pro" panose="020B0604030504040204" pitchFamily="34" charset="0"/>
              </a:rPr>
              <a:t>demografică</a:t>
            </a:r>
            <a:r>
              <a:rPr lang="en-GB" sz="1600" dirty="0">
                <a:latin typeface="Verdana Pro" panose="020B0604030504040204" pitchFamily="34" charset="0"/>
              </a:rPr>
              <a:t> </a:t>
            </a:r>
            <a:r>
              <a:rPr lang="en-GB" sz="1600" dirty="0" err="1">
                <a:latin typeface="Verdana Pro" panose="020B0604030504040204" pitchFamily="34" charset="0"/>
              </a:rPr>
              <a:t>pentru</a:t>
            </a:r>
            <a:r>
              <a:rPr lang="en-GB" sz="1600" dirty="0">
                <a:latin typeface="Verdana Pro" panose="020B0604030504040204" pitchFamily="34" charset="0"/>
              </a:rPr>
              <a:t> </a:t>
            </a:r>
            <a:r>
              <a:rPr lang="en-GB" sz="1600" dirty="0" err="1">
                <a:latin typeface="Verdana Pro" panose="020B0604030504040204" pitchFamily="34" charset="0"/>
              </a:rPr>
              <a:t>județul</a:t>
            </a:r>
            <a:r>
              <a:rPr lang="en-GB" sz="1600" dirty="0">
                <a:latin typeface="Verdana Pro" panose="020B0604030504040204" pitchFamily="34" charset="0"/>
              </a:rPr>
              <a:t> </a:t>
            </a:r>
            <a:r>
              <a:rPr lang="en-GB" sz="1600" dirty="0" err="1">
                <a:latin typeface="Verdana Pro" panose="020B0604030504040204" pitchFamily="34" charset="0"/>
              </a:rPr>
              <a:t>nostru</a:t>
            </a:r>
            <a:r>
              <a:rPr lang="en-GB" sz="1600" dirty="0">
                <a:latin typeface="Verdana Pro" panose="020B0604030504040204" pitchFamily="34" charset="0"/>
              </a:rPr>
              <a:t> are </a:t>
            </a:r>
            <a:r>
              <a:rPr lang="en-GB" sz="1600" dirty="0" err="1">
                <a:latin typeface="Verdana Pro" panose="020B0604030504040204" pitchFamily="34" charset="0"/>
              </a:rPr>
              <a:t>valoarea</a:t>
            </a:r>
            <a:r>
              <a:rPr lang="en-GB" sz="1600" dirty="0">
                <a:latin typeface="Verdana Pro" panose="020B0604030504040204" pitchFamily="34" charset="0"/>
              </a:rPr>
              <a:t> de </a:t>
            </a:r>
            <a:r>
              <a:rPr lang="en-GB" sz="1600" b="1" dirty="0">
                <a:latin typeface="Verdana Pro" panose="020B0604030504040204" pitchFamily="34" charset="0"/>
              </a:rPr>
              <a:t>54 </a:t>
            </a:r>
            <a:r>
              <a:rPr lang="en-GB" sz="1600" b="1" dirty="0" err="1">
                <a:latin typeface="Verdana Pro" panose="020B0604030504040204" pitchFamily="34" charset="0"/>
              </a:rPr>
              <a:t>persoane</a:t>
            </a:r>
            <a:r>
              <a:rPr lang="en-GB" sz="1600" b="1" dirty="0">
                <a:latin typeface="Verdana Pro" panose="020B0604030504040204" pitchFamily="34" charset="0"/>
              </a:rPr>
              <a:t> </a:t>
            </a:r>
            <a:r>
              <a:rPr lang="en-GB" sz="1600" b="1" dirty="0" err="1">
                <a:latin typeface="Verdana Pro" panose="020B0604030504040204" pitchFamily="34" charset="0"/>
              </a:rPr>
              <a:t>tinere</a:t>
            </a:r>
            <a:r>
              <a:rPr lang="en-GB" sz="1600" b="1" dirty="0">
                <a:latin typeface="Verdana Pro" panose="020B0604030504040204" pitchFamily="34" charset="0"/>
              </a:rPr>
              <a:t> </a:t>
            </a:r>
            <a:r>
              <a:rPr lang="en-GB" sz="1600" b="1" dirty="0" err="1">
                <a:latin typeface="Verdana Pro" panose="020B0604030504040204" pitchFamily="34" charset="0"/>
              </a:rPr>
              <a:t>și</a:t>
            </a:r>
            <a:r>
              <a:rPr lang="en-GB" sz="1600" b="1" dirty="0">
                <a:latin typeface="Verdana Pro" panose="020B0604030504040204" pitchFamily="34" charset="0"/>
              </a:rPr>
              <a:t> </a:t>
            </a:r>
            <a:r>
              <a:rPr lang="en-GB" sz="1600" b="1" dirty="0" err="1">
                <a:latin typeface="Verdana Pro" panose="020B0604030504040204" pitchFamily="34" charset="0"/>
              </a:rPr>
              <a:t>vârstnice</a:t>
            </a:r>
            <a:r>
              <a:rPr lang="en-GB" sz="1600" b="1" dirty="0">
                <a:latin typeface="Verdana Pro" panose="020B0604030504040204" pitchFamily="34" charset="0"/>
              </a:rPr>
              <a:t> la 100 </a:t>
            </a:r>
            <a:r>
              <a:rPr lang="en-GB" sz="1600" b="1" dirty="0" err="1">
                <a:latin typeface="Verdana Pro" panose="020B0604030504040204" pitchFamily="34" charset="0"/>
              </a:rPr>
              <a:t>persoane</a:t>
            </a:r>
            <a:r>
              <a:rPr lang="en-GB" sz="1600" b="1" dirty="0">
                <a:latin typeface="Verdana Pro" panose="020B0604030504040204" pitchFamily="34" charset="0"/>
              </a:rPr>
              <a:t> </a:t>
            </a:r>
            <a:r>
              <a:rPr lang="en-GB" sz="1600" b="1" dirty="0" err="1">
                <a:latin typeface="Verdana Pro" panose="020B0604030504040204" pitchFamily="34" charset="0"/>
              </a:rPr>
              <a:t>adulte</a:t>
            </a:r>
            <a:r>
              <a:rPr lang="en-GB" sz="1600" dirty="0">
                <a:latin typeface="Verdana Pro" panose="020B0604030504040204" pitchFamily="34" charset="0"/>
              </a:rPr>
              <a:t>, </a:t>
            </a:r>
            <a:r>
              <a:rPr lang="en-GB" sz="1600" dirty="0" err="1">
                <a:latin typeface="Verdana Pro" panose="020B0604030504040204" pitchFamily="34" charset="0"/>
              </a:rPr>
              <a:t>mai</a:t>
            </a:r>
            <a:r>
              <a:rPr lang="en-GB" sz="1600" dirty="0">
                <a:latin typeface="Verdana Pro" panose="020B0604030504040204" pitchFamily="34" charset="0"/>
              </a:rPr>
              <a:t> mic </a:t>
            </a:r>
            <a:r>
              <a:rPr lang="en-GB" sz="1600" dirty="0" err="1">
                <a:latin typeface="Verdana Pro" panose="020B0604030504040204" pitchFamily="34" charset="0"/>
              </a:rPr>
              <a:t>decât</a:t>
            </a:r>
            <a:r>
              <a:rPr lang="en-GB" sz="1600" dirty="0">
                <a:latin typeface="Verdana Pro" panose="020B0604030504040204" pitchFamily="34" charset="0"/>
              </a:rPr>
              <a:t> </a:t>
            </a:r>
            <a:r>
              <a:rPr lang="en-GB" sz="1600" dirty="0" err="1">
                <a:latin typeface="Verdana Pro" panose="020B0604030504040204" pitchFamily="34" charset="0"/>
              </a:rPr>
              <a:t>raportul</a:t>
            </a:r>
            <a:r>
              <a:rPr lang="en-GB" sz="1600" dirty="0">
                <a:latin typeface="Verdana Pro" panose="020B0604030504040204" pitchFamily="34" charset="0"/>
              </a:rPr>
              <a:t> la </a:t>
            </a:r>
            <a:r>
              <a:rPr lang="en-GB" sz="1600" dirty="0" err="1">
                <a:latin typeface="Verdana Pro" panose="020B0604030504040204" pitchFamily="34" charset="0"/>
              </a:rPr>
              <a:t>nivel</a:t>
            </a:r>
            <a:r>
              <a:rPr lang="en-GB" sz="1600" dirty="0">
                <a:latin typeface="Verdana Pro" panose="020B0604030504040204" pitchFamily="34" charset="0"/>
              </a:rPr>
              <a:t> </a:t>
            </a:r>
            <a:r>
              <a:rPr lang="en-GB" sz="1600" dirty="0" err="1">
                <a:latin typeface="Verdana Pro" panose="020B0604030504040204" pitchFamily="34" charset="0"/>
              </a:rPr>
              <a:t>național</a:t>
            </a:r>
            <a:r>
              <a:rPr lang="en-GB" sz="1600" dirty="0">
                <a:latin typeface="Verdana Pro" panose="020B0604030504040204" pitchFamily="34" charset="0"/>
              </a:rPr>
              <a:t> de 55,5 </a:t>
            </a:r>
            <a:r>
              <a:rPr lang="en-GB" sz="1600" dirty="0" err="1">
                <a:latin typeface="Verdana Pro" panose="020B0604030504040204" pitchFamily="34" charset="0"/>
              </a:rPr>
              <a:t>persoane</a:t>
            </a:r>
            <a:r>
              <a:rPr lang="en-GB" sz="1600" dirty="0">
                <a:latin typeface="Verdana Pro" panose="020B0604030504040204" pitchFamily="34" charset="0"/>
              </a:rPr>
              <a:t> </a:t>
            </a:r>
            <a:r>
              <a:rPr lang="en-GB" sz="1600" dirty="0" err="1">
                <a:latin typeface="Verdana Pro" panose="020B0604030504040204" pitchFamily="34" charset="0"/>
              </a:rPr>
              <a:t>tinere</a:t>
            </a:r>
            <a:r>
              <a:rPr lang="en-GB" sz="1600" dirty="0">
                <a:latin typeface="Verdana Pro" panose="020B0604030504040204" pitchFamily="34" charset="0"/>
              </a:rPr>
              <a:t> </a:t>
            </a:r>
            <a:r>
              <a:rPr lang="en-GB" sz="1600" dirty="0" err="1">
                <a:latin typeface="Verdana Pro" panose="020B0604030504040204" pitchFamily="34" charset="0"/>
              </a:rPr>
              <a:t>și</a:t>
            </a:r>
            <a:r>
              <a:rPr lang="en-GB" sz="1600" dirty="0">
                <a:latin typeface="Verdana Pro" panose="020B0604030504040204" pitchFamily="34" charset="0"/>
              </a:rPr>
              <a:t> </a:t>
            </a:r>
            <a:r>
              <a:rPr lang="en-GB" sz="1600" dirty="0" err="1">
                <a:latin typeface="Verdana Pro" panose="020B0604030504040204" pitchFamily="34" charset="0"/>
              </a:rPr>
              <a:t>vârstnice</a:t>
            </a:r>
            <a:r>
              <a:rPr lang="en-GB" sz="1600" dirty="0">
                <a:latin typeface="Verdana Pro" panose="020B0604030504040204" pitchFamily="34" charset="0"/>
              </a:rPr>
              <a:t> la 100 </a:t>
            </a:r>
            <a:r>
              <a:rPr lang="en-GB" sz="1600" dirty="0" err="1">
                <a:latin typeface="Verdana Pro" panose="020B0604030504040204" pitchFamily="34" charset="0"/>
              </a:rPr>
              <a:t>persoane</a:t>
            </a:r>
            <a:r>
              <a:rPr lang="en-GB" sz="1600" dirty="0">
                <a:latin typeface="Verdana Pro" panose="020B0604030504040204" pitchFamily="34" charset="0"/>
              </a:rPr>
              <a:t> </a:t>
            </a:r>
            <a:r>
              <a:rPr lang="en-GB" sz="1600" dirty="0" err="1">
                <a:latin typeface="Verdana Pro" panose="020B0604030504040204" pitchFamily="34" charset="0"/>
              </a:rPr>
              <a:t>adulte</a:t>
            </a:r>
            <a:r>
              <a:rPr lang="en-GB" sz="1600" dirty="0">
                <a:latin typeface="Verdana Pro" panose="020B0604030504040204" pitchFamily="34" charset="0"/>
              </a:rPr>
              <a:t>.</a:t>
            </a:r>
          </a:p>
        </p:txBody>
      </p:sp>
    </p:spTree>
    <p:extLst>
      <p:ext uri="{BB962C8B-B14F-4D97-AF65-F5344CB8AC3E}">
        <p14:creationId xmlns:p14="http://schemas.microsoft.com/office/powerpoint/2010/main" xmlns="" val="224612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3FD008A-BD00-4DD1-9035-A84FD2F44D48}"/>
              </a:ext>
            </a:extLst>
          </p:cNvPr>
          <p:cNvSpPr>
            <a:spLocks noGrp="1"/>
          </p:cNvSpPr>
          <p:nvPr>
            <p:ph idx="1"/>
          </p:nvPr>
        </p:nvSpPr>
        <p:spPr>
          <a:xfrm>
            <a:off x="693821" y="2366211"/>
            <a:ext cx="10515600" cy="2654967"/>
          </a:xfrm>
        </p:spPr>
        <p:txBody>
          <a:bodyPr>
            <a:normAutofit/>
          </a:bodyPr>
          <a:lstStyle/>
          <a:p>
            <a:pPr marL="0" indent="0" fontAlgn="t">
              <a:lnSpc>
                <a:spcPct val="100000"/>
              </a:lnSpc>
              <a:buNone/>
            </a:pPr>
            <a:endParaRPr lang="ro-RO" sz="1600" dirty="0">
              <a:latin typeface="Calibri" pitchFamily="34" charset="0"/>
              <a:cs typeface="Calibri" pitchFamily="34" charset="0"/>
              <a:sym typeface="Calibri" pitchFamily="34" charset="0"/>
            </a:endParaRPr>
          </a:p>
          <a:p>
            <a:pPr marL="0" indent="0" fontAlgn="t">
              <a:lnSpc>
                <a:spcPct val="100000"/>
              </a:lnSpc>
              <a:buNone/>
            </a:pPr>
            <a:endParaRPr lang="ro-RO" sz="1600" b="1" dirty="0"/>
          </a:p>
          <a:p>
            <a:pPr marL="0" indent="0" fontAlgn="t">
              <a:lnSpc>
                <a:spcPct val="100000"/>
              </a:lnSpc>
              <a:buNone/>
            </a:pPr>
            <a:endParaRPr lang="ro-RO" sz="1600" b="1" dirty="0"/>
          </a:p>
        </p:txBody>
      </p:sp>
      <p:sp>
        <p:nvSpPr>
          <p:cNvPr id="5" name="Title 4">
            <a:extLst>
              <a:ext uri="{FF2B5EF4-FFF2-40B4-BE49-F238E27FC236}">
                <a16:creationId xmlns:a16="http://schemas.microsoft.com/office/drawing/2014/main" xmlns="" id="{D23DFA94-EB1A-4437-B270-CB04BD0A22A7}"/>
              </a:ext>
            </a:extLst>
          </p:cNvPr>
          <p:cNvSpPr>
            <a:spLocks noGrp="1"/>
          </p:cNvSpPr>
          <p:nvPr>
            <p:ph type="title"/>
          </p:nvPr>
        </p:nvSpPr>
        <p:spPr>
          <a:xfrm>
            <a:off x="838200" y="1685926"/>
            <a:ext cx="10515600" cy="680285"/>
          </a:xfrm>
        </p:spPr>
        <p:txBody>
          <a:bodyPr>
            <a:normAutofit/>
          </a:bodyPr>
          <a:lstStyle/>
          <a:p>
            <a:r>
              <a:rPr lang="en-GB" sz="1700" dirty="0" err="1">
                <a:latin typeface="Verdana Pro" panose="020B0604030504040204" pitchFamily="34" charset="0"/>
              </a:rPr>
              <a:t>Tabelul</a:t>
            </a:r>
            <a:r>
              <a:rPr lang="en-GB" sz="1700" dirty="0">
                <a:latin typeface="Verdana Pro" panose="020B0604030504040204" pitchFamily="34" charset="0"/>
              </a:rPr>
              <a:t> nr. 1  </a:t>
            </a:r>
            <a:r>
              <a:rPr lang="en-GB" sz="1700" dirty="0" err="1">
                <a:latin typeface="Verdana Pro" panose="020B0604030504040204" pitchFamily="34" charset="0"/>
              </a:rPr>
              <a:t>Populația</a:t>
            </a:r>
            <a:r>
              <a:rPr lang="en-GB" sz="1700" dirty="0">
                <a:latin typeface="Verdana Pro" panose="020B0604030504040204" pitchFamily="34" charset="0"/>
              </a:rPr>
              <a:t> </a:t>
            </a:r>
            <a:r>
              <a:rPr lang="en-GB" sz="1700" dirty="0" err="1">
                <a:latin typeface="Verdana Pro" panose="020B0604030504040204" pitchFamily="34" charset="0"/>
              </a:rPr>
              <a:t>rezidentă</a:t>
            </a:r>
            <a:r>
              <a:rPr lang="en-GB" sz="1700" dirty="0">
                <a:latin typeface="Verdana Pro" panose="020B0604030504040204" pitchFamily="34" charset="0"/>
              </a:rPr>
              <a:t> a </a:t>
            </a:r>
            <a:r>
              <a:rPr lang="en-GB" sz="1700" dirty="0" err="1">
                <a:latin typeface="Verdana Pro" panose="020B0604030504040204" pitchFamily="34" charset="0"/>
              </a:rPr>
              <a:t>județului</a:t>
            </a:r>
            <a:r>
              <a:rPr lang="en-GB" sz="1700" dirty="0">
                <a:latin typeface="Verdana Pro" panose="020B0604030504040204" pitchFamily="34" charset="0"/>
              </a:rPr>
              <a:t> Olt </a:t>
            </a:r>
            <a:r>
              <a:rPr lang="en-GB" sz="1700" dirty="0" err="1">
                <a:latin typeface="Verdana Pro" panose="020B0604030504040204" pitchFamily="34" charset="0"/>
              </a:rPr>
              <a:t>după</a:t>
            </a:r>
            <a:r>
              <a:rPr lang="en-GB" sz="1700" dirty="0">
                <a:latin typeface="Verdana Pro" panose="020B0604030504040204" pitchFamily="34" charset="0"/>
              </a:rPr>
              <a:t> </a:t>
            </a:r>
            <a:r>
              <a:rPr lang="en-GB" sz="1700" dirty="0" err="1">
                <a:latin typeface="Verdana Pro" panose="020B0604030504040204" pitchFamily="34" charset="0"/>
              </a:rPr>
              <a:t>grupa</a:t>
            </a:r>
            <a:r>
              <a:rPr lang="en-GB" sz="1700" dirty="0">
                <a:latin typeface="Verdana Pro" panose="020B0604030504040204" pitchFamily="34" charset="0"/>
              </a:rPr>
              <a:t> de </a:t>
            </a:r>
            <a:r>
              <a:rPr lang="en-GB" sz="1700" dirty="0" err="1">
                <a:latin typeface="Verdana Pro" panose="020B0604030504040204" pitchFamily="34" charset="0"/>
              </a:rPr>
              <a:t>vârstă</a:t>
            </a:r>
            <a:r>
              <a:rPr lang="en-GB" sz="1700" dirty="0">
                <a:latin typeface="Verdana Pro" panose="020B0604030504040204" pitchFamily="34" charset="0"/>
              </a:rPr>
              <a:t> - nr. </a:t>
            </a:r>
            <a:r>
              <a:rPr lang="en-GB" sz="1700" dirty="0" err="1">
                <a:latin typeface="Verdana Pro" panose="020B0604030504040204" pitchFamily="34" charset="0"/>
              </a:rPr>
              <a:t>persoane</a:t>
            </a:r>
            <a:endParaRPr lang="en-GB" sz="1700" dirty="0">
              <a:latin typeface="Verdana Pro" panose="020B0604030504040204" pitchFamily="34" charset="0"/>
            </a:endParaRPr>
          </a:p>
        </p:txBody>
      </p:sp>
      <p:graphicFrame>
        <p:nvGraphicFramePr>
          <p:cNvPr id="6" name="Table 5">
            <a:extLst>
              <a:ext uri="{FF2B5EF4-FFF2-40B4-BE49-F238E27FC236}">
                <a16:creationId xmlns:a16="http://schemas.microsoft.com/office/drawing/2014/main" xmlns="" id="{315FC091-5A70-4836-AE8B-4A6A38D02D67}"/>
              </a:ext>
            </a:extLst>
          </p:cNvPr>
          <p:cNvGraphicFramePr>
            <a:graphicFrameLocks noGrp="1"/>
          </p:cNvGraphicFramePr>
          <p:nvPr>
            <p:extLst>
              <p:ext uri="{D42A27DB-BD31-4B8C-83A1-F6EECF244321}">
                <p14:modId xmlns:p14="http://schemas.microsoft.com/office/powerpoint/2010/main" xmlns="" val="3200601782"/>
              </p:ext>
            </p:extLst>
          </p:nvPr>
        </p:nvGraphicFramePr>
        <p:xfrm>
          <a:off x="1267325" y="2391843"/>
          <a:ext cx="9119938" cy="596867"/>
        </p:xfrm>
        <a:graphic>
          <a:graphicData uri="http://schemas.openxmlformats.org/drawingml/2006/table">
            <a:tbl>
              <a:tblPr firstRow="1" firstCol="1" bandRow="1">
                <a:tableStyleId>{5C22544A-7EE6-4342-B048-85BDC9FD1C3A}</a:tableStyleId>
              </a:tblPr>
              <a:tblGrid>
                <a:gridCol w="932548">
                  <a:extLst>
                    <a:ext uri="{9D8B030D-6E8A-4147-A177-3AD203B41FA5}">
                      <a16:colId xmlns:a16="http://schemas.microsoft.com/office/drawing/2014/main" xmlns="" val="3022042765"/>
                    </a:ext>
                  </a:extLst>
                </a:gridCol>
                <a:gridCol w="909710">
                  <a:extLst>
                    <a:ext uri="{9D8B030D-6E8A-4147-A177-3AD203B41FA5}">
                      <a16:colId xmlns:a16="http://schemas.microsoft.com/office/drawing/2014/main" xmlns="" val="3877734587"/>
                    </a:ext>
                  </a:extLst>
                </a:gridCol>
                <a:gridCol w="909710">
                  <a:extLst>
                    <a:ext uri="{9D8B030D-6E8A-4147-A177-3AD203B41FA5}">
                      <a16:colId xmlns:a16="http://schemas.microsoft.com/office/drawing/2014/main" xmlns="" val="2885884054"/>
                    </a:ext>
                  </a:extLst>
                </a:gridCol>
                <a:gridCol w="909710">
                  <a:extLst>
                    <a:ext uri="{9D8B030D-6E8A-4147-A177-3AD203B41FA5}">
                      <a16:colId xmlns:a16="http://schemas.microsoft.com/office/drawing/2014/main" xmlns="" val="1175605192"/>
                    </a:ext>
                  </a:extLst>
                </a:gridCol>
                <a:gridCol w="909710">
                  <a:extLst>
                    <a:ext uri="{9D8B030D-6E8A-4147-A177-3AD203B41FA5}">
                      <a16:colId xmlns:a16="http://schemas.microsoft.com/office/drawing/2014/main" xmlns="" val="388315487"/>
                    </a:ext>
                  </a:extLst>
                </a:gridCol>
                <a:gridCol w="909710">
                  <a:extLst>
                    <a:ext uri="{9D8B030D-6E8A-4147-A177-3AD203B41FA5}">
                      <a16:colId xmlns:a16="http://schemas.microsoft.com/office/drawing/2014/main" xmlns="" val="3796176692"/>
                    </a:ext>
                  </a:extLst>
                </a:gridCol>
                <a:gridCol w="909710">
                  <a:extLst>
                    <a:ext uri="{9D8B030D-6E8A-4147-A177-3AD203B41FA5}">
                      <a16:colId xmlns:a16="http://schemas.microsoft.com/office/drawing/2014/main" xmlns="" val="3824113162"/>
                    </a:ext>
                  </a:extLst>
                </a:gridCol>
                <a:gridCol w="909710">
                  <a:extLst>
                    <a:ext uri="{9D8B030D-6E8A-4147-A177-3AD203B41FA5}">
                      <a16:colId xmlns:a16="http://schemas.microsoft.com/office/drawing/2014/main" xmlns="" val="3743666735"/>
                    </a:ext>
                  </a:extLst>
                </a:gridCol>
                <a:gridCol w="913040">
                  <a:extLst>
                    <a:ext uri="{9D8B030D-6E8A-4147-A177-3AD203B41FA5}">
                      <a16:colId xmlns:a16="http://schemas.microsoft.com/office/drawing/2014/main" xmlns="" val="3404272291"/>
                    </a:ext>
                  </a:extLst>
                </a:gridCol>
                <a:gridCol w="906380">
                  <a:extLst>
                    <a:ext uri="{9D8B030D-6E8A-4147-A177-3AD203B41FA5}">
                      <a16:colId xmlns:a16="http://schemas.microsoft.com/office/drawing/2014/main" xmlns="" val="3338253983"/>
                    </a:ext>
                  </a:extLst>
                </a:gridCol>
              </a:tblGrid>
              <a:tr h="272716">
                <a:tc>
                  <a:txBody>
                    <a:bodyPr/>
                    <a:lstStyle/>
                    <a:p>
                      <a:pPr algn="ctr">
                        <a:spcAft>
                          <a:spcPts val="0"/>
                        </a:spcAft>
                      </a:pPr>
                      <a:r>
                        <a:rPr lang="ro-RO" sz="1200" dirty="0">
                          <a:effectLst/>
                        </a:rPr>
                        <a:t>Grupe</a:t>
                      </a:r>
                      <a:endParaRPr lang="en-GB" sz="1200" dirty="0">
                        <a:effectLst/>
                      </a:endParaRPr>
                    </a:p>
                    <a:p>
                      <a:pPr algn="ctr">
                        <a:spcAft>
                          <a:spcPts val="0"/>
                        </a:spcAft>
                      </a:pPr>
                      <a:r>
                        <a:rPr lang="en-GB" sz="1200" dirty="0">
                          <a:effectLst/>
                          <a:latin typeface="Times New Roman" panose="02020603050405020304" pitchFamily="18" charset="0"/>
                          <a:ea typeface="Times New Roman" panose="02020603050405020304" pitchFamily="18" charset="0"/>
                        </a:rPr>
                        <a:t>v</a:t>
                      </a:r>
                      <a:r>
                        <a:rPr lang="ro-RO" sz="1200" dirty="0" err="1">
                          <a:effectLst/>
                          <a:latin typeface="Times New Roman" panose="02020603050405020304" pitchFamily="18" charset="0"/>
                          <a:ea typeface="Times New Roman" panose="02020603050405020304" pitchFamily="18" charset="0"/>
                        </a:rPr>
                        <a:t>ârstă</a:t>
                      </a:r>
                      <a:endParaRPr lang="en-GB" sz="1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0 – 4</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 5 – 9</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 10 – 14</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15 – 19</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20 – 24</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25 – 29</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30 – 34</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35 – 39</a:t>
                      </a:r>
                    </a:p>
                    <a:p>
                      <a:pPr algn="ctr">
                        <a:spcAft>
                          <a:spcPts val="0"/>
                        </a:spcAft>
                      </a:pPr>
                      <a:r>
                        <a:rPr lang="ro-RO" sz="1200" dirty="0">
                          <a:effectLst/>
                          <a:latin typeface="Times New Roman" panose="02020603050405020304" pitchFamily="18" charset="0"/>
                          <a:ea typeface="Times New Roman" panose="02020603050405020304" pitchFamily="18" charset="0"/>
                        </a:rPr>
                        <a:t>ani</a:t>
                      </a:r>
                      <a:endParaRPr lang="en-GB" sz="1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40 – 44</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xmlns="" val="2295737937"/>
                  </a:ext>
                </a:extLst>
              </a:tr>
              <a:tr h="231107">
                <a:tc>
                  <a:txBody>
                    <a:bodyPr/>
                    <a:lstStyle/>
                    <a:p>
                      <a:pPr algn="ctr">
                        <a:spcAft>
                          <a:spcPts val="0"/>
                        </a:spcAft>
                      </a:pPr>
                      <a:r>
                        <a:rPr lang="ro-RO" sz="1200" dirty="0">
                          <a:solidFill>
                            <a:schemeClr val="tx1"/>
                          </a:solidFill>
                          <a:effectLst/>
                        </a:rPr>
                        <a:t>OLT</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15.574</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16.760</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19.082</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19.744</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19.530</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18.685</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22.417</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22.656</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27.881</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xmlns="" val="1095114405"/>
                  </a:ext>
                </a:extLst>
              </a:tr>
            </a:tbl>
          </a:graphicData>
        </a:graphic>
      </p:graphicFrame>
      <p:graphicFrame>
        <p:nvGraphicFramePr>
          <p:cNvPr id="7" name="Table 6">
            <a:extLst>
              <a:ext uri="{FF2B5EF4-FFF2-40B4-BE49-F238E27FC236}">
                <a16:creationId xmlns:a16="http://schemas.microsoft.com/office/drawing/2014/main" xmlns="" id="{3403ED3F-B19D-4536-8B54-68742A4A9F5E}"/>
              </a:ext>
            </a:extLst>
          </p:cNvPr>
          <p:cNvGraphicFramePr>
            <a:graphicFrameLocks noGrp="1"/>
          </p:cNvGraphicFramePr>
          <p:nvPr>
            <p:extLst>
              <p:ext uri="{D42A27DB-BD31-4B8C-83A1-F6EECF244321}">
                <p14:modId xmlns:p14="http://schemas.microsoft.com/office/powerpoint/2010/main" xmlns="" val="3843213125"/>
              </p:ext>
            </p:extLst>
          </p:nvPr>
        </p:nvGraphicFramePr>
        <p:xfrm>
          <a:off x="2205788" y="2998735"/>
          <a:ext cx="8181475" cy="567055"/>
        </p:xfrm>
        <a:graphic>
          <a:graphicData uri="http://schemas.openxmlformats.org/drawingml/2006/table">
            <a:tbl>
              <a:tblPr firstRow="1" firstCol="1" bandRow="1">
                <a:tableStyleId>{5C22544A-7EE6-4342-B048-85BDC9FD1C3A}</a:tableStyleId>
              </a:tblPr>
              <a:tblGrid>
                <a:gridCol w="898359">
                  <a:extLst>
                    <a:ext uri="{9D8B030D-6E8A-4147-A177-3AD203B41FA5}">
                      <a16:colId xmlns:a16="http://schemas.microsoft.com/office/drawing/2014/main" xmlns="" val="3277944756"/>
                    </a:ext>
                  </a:extLst>
                </a:gridCol>
                <a:gridCol w="914400">
                  <a:extLst>
                    <a:ext uri="{9D8B030D-6E8A-4147-A177-3AD203B41FA5}">
                      <a16:colId xmlns:a16="http://schemas.microsoft.com/office/drawing/2014/main" xmlns="" val="4203852806"/>
                    </a:ext>
                  </a:extLst>
                </a:gridCol>
                <a:gridCol w="914400">
                  <a:extLst>
                    <a:ext uri="{9D8B030D-6E8A-4147-A177-3AD203B41FA5}">
                      <a16:colId xmlns:a16="http://schemas.microsoft.com/office/drawing/2014/main" xmlns="" val="1852359306"/>
                    </a:ext>
                  </a:extLst>
                </a:gridCol>
                <a:gridCol w="896184">
                  <a:extLst>
                    <a:ext uri="{9D8B030D-6E8A-4147-A177-3AD203B41FA5}">
                      <a16:colId xmlns:a16="http://schemas.microsoft.com/office/drawing/2014/main" xmlns="" val="1968427225"/>
                    </a:ext>
                  </a:extLst>
                </a:gridCol>
                <a:gridCol w="924489">
                  <a:extLst>
                    <a:ext uri="{9D8B030D-6E8A-4147-A177-3AD203B41FA5}">
                      <a16:colId xmlns:a16="http://schemas.microsoft.com/office/drawing/2014/main" xmlns="" val="1128771803"/>
                    </a:ext>
                  </a:extLst>
                </a:gridCol>
                <a:gridCol w="892333">
                  <a:extLst>
                    <a:ext uri="{9D8B030D-6E8A-4147-A177-3AD203B41FA5}">
                      <a16:colId xmlns:a16="http://schemas.microsoft.com/office/drawing/2014/main" xmlns="" val="2615154024"/>
                    </a:ext>
                  </a:extLst>
                </a:gridCol>
                <a:gridCol w="932527">
                  <a:extLst>
                    <a:ext uri="{9D8B030D-6E8A-4147-A177-3AD203B41FA5}">
                      <a16:colId xmlns:a16="http://schemas.microsoft.com/office/drawing/2014/main" xmlns="" val="2693504236"/>
                    </a:ext>
                  </a:extLst>
                </a:gridCol>
                <a:gridCol w="908411">
                  <a:extLst>
                    <a:ext uri="{9D8B030D-6E8A-4147-A177-3AD203B41FA5}">
                      <a16:colId xmlns:a16="http://schemas.microsoft.com/office/drawing/2014/main" xmlns="" val="4266551261"/>
                    </a:ext>
                  </a:extLst>
                </a:gridCol>
                <a:gridCol w="900372">
                  <a:extLst>
                    <a:ext uri="{9D8B030D-6E8A-4147-A177-3AD203B41FA5}">
                      <a16:colId xmlns:a16="http://schemas.microsoft.com/office/drawing/2014/main" xmlns="" val="1723345543"/>
                    </a:ext>
                  </a:extLst>
                </a:gridCol>
              </a:tblGrid>
              <a:tr h="106045">
                <a:tc>
                  <a:txBody>
                    <a:bodyPr/>
                    <a:lstStyle/>
                    <a:p>
                      <a:pPr algn="ctr">
                        <a:spcAft>
                          <a:spcPts val="0"/>
                        </a:spcAft>
                      </a:pPr>
                      <a:r>
                        <a:rPr lang="ro-RO" sz="1200" dirty="0">
                          <a:effectLst/>
                        </a:rPr>
                        <a:t>45 – 49</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50 – 54</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55 – 59</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60 – 64</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65 – 69</a:t>
                      </a:r>
                    </a:p>
                    <a:p>
                      <a:pPr algn="ctr">
                        <a:spcAft>
                          <a:spcPts val="0"/>
                        </a:spcAft>
                      </a:pPr>
                      <a:r>
                        <a:rPr lang="ro-RO" sz="1200" dirty="0">
                          <a:effectLst/>
                          <a:latin typeface="Times New Roman" panose="02020603050405020304" pitchFamily="18" charset="0"/>
                          <a:ea typeface="Times New Roman" panose="02020603050405020304" pitchFamily="18" charset="0"/>
                        </a:rPr>
                        <a:t>ani</a:t>
                      </a:r>
                      <a:endParaRPr lang="en-GB" sz="1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70 – 74</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75 – 79</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80 – 85</a:t>
                      </a:r>
                    </a:p>
                    <a:p>
                      <a:pPr algn="ctr">
                        <a:spcAft>
                          <a:spcPts val="0"/>
                        </a:spcAft>
                      </a:pPr>
                      <a:r>
                        <a:rPr lang="ro-RO" sz="1200" b="0" dirty="0">
                          <a:effectLst/>
                          <a:latin typeface="Times New Roman" panose="02020603050405020304" pitchFamily="18" charset="0"/>
                          <a:ea typeface="Times New Roman" panose="02020603050405020304" pitchFamily="18" charset="0"/>
                        </a:rPr>
                        <a:t>ani</a:t>
                      </a:r>
                      <a:endParaRPr lang="en-GB" sz="1000" b="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1200" dirty="0">
                          <a:effectLst/>
                        </a:rPr>
                        <a:t>85 ani și peste</a:t>
                      </a:r>
                      <a:endParaRPr lang="en-GB" sz="10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xmlns="" val="1839953904"/>
                  </a:ext>
                </a:extLst>
              </a:tr>
              <a:tr h="201295">
                <a:tc>
                  <a:txBody>
                    <a:bodyPr/>
                    <a:lstStyle/>
                    <a:p>
                      <a:pPr algn="ctr">
                        <a:spcAft>
                          <a:spcPts val="0"/>
                        </a:spcAft>
                      </a:pPr>
                      <a:r>
                        <a:rPr lang="ro-RO" sz="1200" b="0" dirty="0">
                          <a:solidFill>
                            <a:schemeClr val="tx1"/>
                          </a:solidFill>
                          <a:effectLst/>
                        </a:rPr>
                        <a:t>31.583</a:t>
                      </a:r>
                      <a:endParaRPr lang="en-GB"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36.915</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22.755</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26.703</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26.338</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22.331</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14.716</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11.530</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spcAft>
                          <a:spcPts val="0"/>
                        </a:spcAft>
                      </a:pPr>
                      <a:r>
                        <a:rPr lang="ro-RO" sz="1200" dirty="0">
                          <a:effectLst/>
                        </a:rPr>
                        <a:t>8.080</a:t>
                      </a:r>
                      <a:endParaRPr lang="en-GB" sz="10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xmlns="" val="2474868946"/>
                  </a:ext>
                </a:extLst>
              </a:tr>
            </a:tbl>
          </a:graphicData>
        </a:graphic>
      </p:graphicFrame>
      <p:sp>
        <p:nvSpPr>
          <p:cNvPr id="8" name="TextBox 7">
            <a:extLst>
              <a:ext uri="{FF2B5EF4-FFF2-40B4-BE49-F238E27FC236}">
                <a16:creationId xmlns:a16="http://schemas.microsoft.com/office/drawing/2014/main" xmlns="" id="{91A22F1E-A9EA-4720-82A3-1430B9DFB624}"/>
              </a:ext>
            </a:extLst>
          </p:cNvPr>
          <p:cNvSpPr txBox="1"/>
          <p:nvPr/>
        </p:nvSpPr>
        <p:spPr>
          <a:xfrm>
            <a:off x="982579" y="3767469"/>
            <a:ext cx="9484895" cy="830997"/>
          </a:xfrm>
          <a:prstGeom prst="rect">
            <a:avLst/>
          </a:prstGeom>
          <a:noFill/>
        </p:spPr>
        <p:txBody>
          <a:bodyPr wrap="square" rtlCol="0">
            <a:spAutoFit/>
          </a:bodyPr>
          <a:lstStyle/>
          <a:p>
            <a:r>
              <a:rPr lang="en-GB" sz="1600" b="1" dirty="0" err="1">
                <a:latin typeface="Verdana Pro" panose="020B0604030504040204" pitchFamily="34" charset="0"/>
              </a:rPr>
              <a:t>Tabelul</a:t>
            </a:r>
            <a:r>
              <a:rPr lang="en-GB" sz="1600" b="1" dirty="0">
                <a:latin typeface="Verdana Pro" panose="020B0604030504040204" pitchFamily="34" charset="0"/>
              </a:rPr>
              <a:t> nr. 2  </a:t>
            </a:r>
            <a:r>
              <a:rPr lang="en-GB" sz="1600" b="1" dirty="0" err="1">
                <a:latin typeface="Verdana Pro" panose="020B0604030504040204" pitchFamily="34" charset="0"/>
              </a:rPr>
              <a:t>Localitățile</a:t>
            </a:r>
            <a:r>
              <a:rPr lang="en-GB" sz="1600" b="1" dirty="0">
                <a:latin typeface="Verdana Pro" panose="020B0604030504040204" pitchFamily="34" charset="0"/>
              </a:rPr>
              <a:t> din </a:t>
            </a:r>
            <a:r>
              <a:rPr lang="en-GB" sz="1600" b="1" dirty="0" err="1">
                <a:latin typeface="Verdana Pro" panose="020B0604030504040204" pitchFamily="34" charset="0"/>
              </a:rPr>
              <a:t>județul</a:t>
            </a:r>
            <a:r>
              <a:rPr lang="en-GB" sz="1600" b="1" dirty="0">
                <a:latin typeface="Verdana Pro" panose="020B0604030504040204" pitchFamily="34" charset="0"/>
              </a:rPr>
              <a:t> Olt cu </a:t>
            </a:r>
            <a:r>
              <a:rPr lang="en-GB" sz="1600" b="1" dirty="0" err="1">
                <a:latin typeface="Verdana Pro" panose="020B0604030504040204" pitchFamily="34" charset="0"/>
              </a:rPr>
              <a:t>cele</a:t>
            </a:r>
            <a:r>
              <a:rPr lang="en-GB" sz="1600" b="1" dirty="0">
                <a:latin typeface="Verdana Pro" panose="020B0604030504040204" pitchFamily="34" charset="0"/>
              </a:rPr>
              <a:t> </a:t>
            </a:r>
            <a:r>
              <a:rPr lang="en-GB" sz="1600" b="1" dirty="0" err="1">
                <a:latin typeface="Verdana Pro" panose="020B0604030504040204" pitchFamily="34" charset="0"/>
              </a:rPr>
              <a:t>mai</a:t>
            </a:r>
            <a:r>
              <a:rPr lang="en-GB" sz="1600" b="1" dirty="0">
                <a:latin typeface="Verdana Pro" panose="020B0604030504040204" pitchFamily="34" charset="0"/>
              </a:rPr>
              <a:t> </a:t>
            </a:r>
            <a:r>
              <a:rPr lang="en-GB" sz="1600" b="1" dirty="0" err="1">
                <a:latin typeface="Verdana Pro" panose="020B0604030504040204" pitchFamily="34" charset="0"/>
              </a:rPr>
              <a:t>mari</a:t>
            </a:r>
            <a:r>
              <a:rPr lang="en-GB" sz="1600" b="1" dirty="0">
                <a:latin typeface="Verdana Pro" panose="020B0604030504040204" pitchFamily="34" charset="0"/>
              </a:rPr>
              <a:t> </a:t>
            </a:r>
            <a:r>
              <a:rPr lang="en-GB" sz="1600" b="1" dirty="0" err="1">
                <a:latin typeface="Verdana Pro" panose="020B0604030504040204" pitchFamily="34" charset="0"/>
              </a:rPr>
              <a:t>creșteri</a:t>
            </a:r>
            <a:r>
              <a:rPr lang="en-GB" sz="1600" b="1" dirty="0">
                <a:latin typeface="Verdana Pro" panose="020B0604030504040204" pitchFamily="34" charset="0"/>
              </a:rPr>
              <a:t> </a:t>
            </a:r>
            <a:r>
              <a:rPr lang="en-GB" sz="1600" b="1" dirty="0" err="1">
                <a:latin typeface="Verdana Pro" panose="020B0604030504040204" pitchFamily="34" charset="0"/>
              </a:rPr>
              <a:t>și</a:t>
            </a:r>
            <a:r>
              <a:rPr lang="en-GB" sz="1600" b="1" dirty="0">
                <a:latin typeface="Verdana Pro" panose="020B0604030504040204" pitchFamily="34" charset="0"/>
              </a:rPr>
              <a:t> </a:t>
            </a:r>
            <a:r>
              <a:rPr lang="en-GB" sz="1600" b="1" dirty="0" err="1">
                <a:latin typeface="Verdana Pro" panose="020B0604030504040204" pitchFamily="34" charset="0"/>
              </a:rPr>
              <a:t>cele</a:t>
            </a:r>
            <a:r>
              <a:rPr lang="en-GB" sz="1600" b="1" dirty="0">
                <a:latin typeface="Verdana Pro" panose="020B0604030504040204" pitchFamily="34" charset="0"/>
              </a:rPr>
              <a:t> cu </a:t>
            </a:r>
            <a:r>
              <a:rPr lang="en-GB" sz="1600" b="1" dirty="0" err="1">
                <a:latin typeface="Verdana Pro" panose="020B0604030504040204" pitchFamily="34" charset="0"/>
              </a:rPr>
              <a:t>cele</a:t>
            </a:r>
            <a:r>
              <a:rPr lang="en-GB" sz="1600" b="1" dirty="0">
                <a:latin typeface="Verdana Pro" panose="020B0604030504040204" pitchFamily="34" charset="0"/>
              </a:rPr>
              <a:t> </a:t>
            </a:r>
            <a:r>
              <a:rPr lang="en-GB" sz="1600" b="1" dirty="0" err="1">
                <a:latin typeface="Verdana Pro" panose="020B0604030504040204" pitchFamily="34" charset="0"/>
              </a:rPr>
              <a:t>mai</a:t>
            </a:r>
            <a:r>
              <a:rPr lang="en-GB" sz="1600" b="1" dirty="0">
                <a:latin typeface="Verdana Pro" panose="020B0604030504040204" pitchFamily="34" charset="0"/>
              </a:rPr>
              <a:t> </a:t>
            </a:r>
            <a:r>
              <a:rPr lang="en-GB" sz="1600" b="1" dirty="0" err="1">
                <a:latin typeface="Verdana Pro" panose="020B0604030504040204" pitchFamily="34" charset="0"/>
              </a:rPr>
              <a:t>mari</a:t>
            </a:r>
            <a:r>
              <a:rPr lang="en-GB" sz="1600" b="1" dirty="0">
                <a:latin typeface="Verdana Pro" panose="020B0604030504040204" pitchFamily="34" charset="0"/>
              </a:rPr>
              <a:t> </a:t>
            </a:r>
            <a:r>
              <a:rPr lang="en-GB" sz="1600" b="1" dirty="0" err="1">
                <a:latin typeface="Verdana Pro" panose="020B0604030504040204" pitchFamily="34" charset="0"/>
              </a:rPr>
              <a:t>descreșteri</a:t>
            </a:r>
            <a:r>
              <a:rPr lang="en-GB" sz="1600" b="1" dirty="0">
                <a:latin typeface="Verdana Pro" panose="020B0604030504040204" pitchFamily="34" charset="0"/>
              </a:rPr>
              <a:t> ale </a:t>
            </a:r>
            <a:r>
              <a:rPr lang="en-GB" sz="1600" b="1" dirty="0" err="1">
                <a:latin typeface="Verdana Pro" panose="020B0604030504040204" pitchFamily="34" charset="0"/>
              </a:rPr>
              <a:t>populației</a:t>
            </a:r>
            <a:r>
              <a:rPr lang="en-GB" sz="1600" b="1" dirty="0">
                <a:latin typeface="Verdana Pro" panose="020B0604030504040204" pitchFamily="34" charset="0"/>
              </a:rPr>
              <a:t> </a:t>
            </a:r>
            <a:r>
              <a:rPr lang="en-GB" sz="1600" b="1" dirty="0" err="1">
                <a:latin typeface="Verdana Pro" panose="020B0604030504040204" pitchFamily="34" charset="0"/>
              </a:rPr>
              <a:t>rezidente</a:t>
            </a:r>
            <a:r>
              <a:rPr lang="en-GB" sz="1600" b="1" dirty="0">
                <a:latin typeface="Verdana Pro" panose="020B0604030504040204" pitchFamily="34" charset="0"/>
              </a:rPr>
              <a:t> la 1 </a:t>
            </a:r>
            <a:r>
              <a:rPr lang="en-GB" sz="1600" b="1" dirty="0" err="1">
                <a:latin typeface="Verdana Pro" panose="020B0604030504040204" pitchFamily="34" charset="0"/>
              </a:rPr>
              <a:t>decembrie</a:t>
            </a:r>
            <a:r>
              <a:rPr lang="en-GB" sz="1600" b="1" dirty="0">
                <a:latin typeface="Verdana Pro" panose="020B0604030504040204" pitchFamily="34" charset="0"/>
              </a:rPr>
              <a:t> 2021 </a:t>
            </a:r>
            <a:r>
              <a:rPr lang="en-GB" sz="1600" b="1" dirty="0" err="1">
                <a:latin typeface="Verdana Pro" panose="020B0604030504040204" pitchFamily="34" charset="0"/>
              </a:rPr>
              <a:t>față</a:t>
            </a:r>
            <a:r>
              <a:rPr lang="en-GB" sz="1600" b="1" dirty="0">
                <a:latin typeface="Verdana Pro" panose="020B0604030504040204" pitchFamily="34" charset="0"/>
              </a:rPr>
              <a:t> de </a:t>
            </a:r>
            <a:r>
              <a:rPr lang="en-GB" sz="1600" b="1" dirty="0" err="1">
                <a:latin typeface="Verdana Pro" panose="020B0604030504040204" pitchFamily="34" charset="0"/>
              </a:rPr>
              <a:t>recensământul</a:t>
            </a:r>
            <a:r>
              <a:rPr lang="en-GB" sz="1600" b="1" dirty="0">
                <a:latin typeface="Verdana Pro" panose="020B0604030504040204" pitchFamily="34" charset="0"/>
              </a:rPr>
              <a:t> din </a:t>
            </a:r>
            <a:r>
              <a:rPr lang="en-GB" sz="1600" b="1" dirty="0" err="1">
                <a:latin typeface="Verdana Pro" panose="020B0604030504040204" pitchFamily="34" charset="0"/>
              </a:rPr>
              <a:t>anul</a:t>
            </a:r>
            <a:r>
              <a:rPr lang="en-GB" sz="1600" b="1" dirty="0">
                <a:latin typeface="Verdana Pro" panose="020B0604030504040204" pitchFamily="34" charset="0"/>
              </a:rPr>
              <a:t> 2011</a:t>
            </a:r>
          </a:p>
        </p:txBody>
      </p:sp>
      <p:graphicFrame>
        <p:nvGraphicFramePr>
          <p:cNvPr id="9" name="Table 8">
            <a:extLst>
              <a:ext uri="{FF2B5EF4-FFF2-40B4-BE49-F238E27FC236}">
                <a16:creationId xmlns:a16="http://schemas.microsoft.com/office/drawing/2014/main" xmlns="" id="{DC38DBC5-B5D2-4149-9A71-EAED52431194}"/>
              </a:ext>
            </a:extLst>
          </p:cNvPr>
          <p:cNvGraphicFramePr>
            <a:graphicFrameLocks noGrp="1"/>
          </p:cNvGraphicFramePr>
          <p:nvPr>
            <p:extLst>
              <p:ext uri="{D42A27DB-BD31-4B8C-83A1-F6EECF244321}">
                <p14:modId xmlns:p14="http://schemas.microsoft.com/office/powerpoint/2010/main" xmlns="" val="3858393973"/>
              </p:ext>
            </p:extLst>
          </p:nvPr>
        </p:nvGraphicFramePr>
        <p:xfrm>
          <a:off x="1724526" y="4717899"/>
          <a:ext cx="7940841" cy="1905000"/>
        </p:xfrm>
        <a:graphic>
          <a:graphicData uri="http://schemas.openxmlformats.org/drawingml/2006/table">
            <a:tbl>
              <a:tblPr firstRow="1" firstCol="1" bandRow="1">
                <a:tableStyleId>{37CE84F3-28C3-443E-9E96-99CF82512B78}</a:tableStyleId>
              </a:tblPr>
              <a:tblGrid>
                <a:gridCol w="3038397">
                  <a:extLst>
                    <a:ext uri="{9D8B030D-6E8A-4147-A177-3AD203B41FA5}">
                      <a16:colId xmlns:a16="http://schemas.microsoft.com/office/drawing/2014/main" xmlns="" val="309868946"/>
                    </a:ext>
                  </a:extLst>
                </a:gridCol>
                <a:gridCol w="1234000">
                  <a:extLst>
                    <a:ext uri="{9D8B030D-6E8A-4147-A177-3AD203B41FA5}">
                      <a16:colId xmlns:a16="http://schemas.microsoft.com/office/drawing/2014/main" xmlns="" val="2113941641"/>
                    </a:ext>
                  </a:extLst>
                </a:gridCol>
                <a:gridCol w="1081148">
                  <a:extLst>
                    <a:ext uri="{9D8B030D-6E8A-4147-A177-3AD203B41FA5}">
                      <a16:colId xmlns:a16="http://schemas.microsoft.com/office/drawing/2014/main" xmlns="" val="1688281981"/>
                    </a:ext>
                  </a:extLst>
                </a:gridCol>
                <a:gridCol w="1293648">
                  <a:extLst>
                    <a:ext uri="{9D8B030D-6E8A-4147-A177-3AD203B41FA5}">
                      <a16:colId xmlns:a16="http://schemas.microsoft.com/office/drawing/2014/main" xmlns="" val="653833965"/>
                    </a:ext>
                  </a:extLst>
                </a:gridCol>
                <a:gridCol w="1293648">
                  <a:extLst>
                    <a:ext uri="{9D8B030D-6E8A-4147-A177-3AD203B41FA5}">
                      <a16:colId xmlns:a16="http://schemas.microsoft.com/office/drawing/2014/main" xmlns="" val="2789369945"/>
                    </a:ext>
                  </a:extLst>
                </a:gridCol>
              </a:tblGrid>
              <a:tr h="190500">
                <a:tc rowSpan="2">
                  <a:txBody>
                    <a:bodyPr/>
                    <a:lstStyle/>
                    <a:p>
                      <a:pPr marR="43180" algn="just">
                        <a:spcAft>
                          <a:spcPts val="0"/>
                        </a:spcAft>
                      </a:pPr>
                      <a:r>
                        <a:rPr lang="ro-RO" sz="1200">
                          <a:effectLst/>
                        </a:rPr>
                        <a:t>Municipii, orașe, comune</a:t>
                      </a:r>
                      <a:endParaRPr lang="en-GB" sz="100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R="43180" algn="ctr">
                        <a:spcAft>
                          <a:spcPts val="0"/>
                        </a:spcAft>
                      </a:pPr>
                      <a:r>
                        <a:rPr lang="ro-RO" sz="1200" dirty="0">
                          <a:effectLst/>
                        </a:rPr>
                        <a:t>RPL 2021</a:t>
                      </a:r>
                      <a:endParaRPr lang="en-GB" sz="10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R="43180" algn="just">
                        <a:spcAft>
                          <a:spcPts val="0"/>
                        </a:spcAft>
                      </a:pPr>
                      <a:r>
                        <a:rPr lang="ro-RO" sz="1200" dirty="0">
                          <a:effectLst/>
                        </a:rPr>
                        <a:t>RPL2011</a:t>
                      </a:r>
                      <a:endParaRPr lang="en-GB" sz="10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marR="43180" algn="ctr">
                        <a:spcAft>
                          <a:spcPts val="0"/>
                        </a:spcAft>
                      </a:pPr>
                      <a:r>
                        <a:rPr lang="ro-RO" sz="1200" dirty="0">
                          <a:effectLst/>
                        </a:rPr>
                        <a:t>creștere/scădere 2021 față de 2011</a:t>
                      </a:r>
                      <a:endParaRPr lang="en-GB" sz="10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GB"/>
                    </a:p>
                  </a:txBody>
                  <a:tcPr/>
                </a:tc>
                <a:extLst>
                  <a:ext uri="{0D108BD9-81ED-4DB2-BD59-A6C34878D82A}">
                    <a16:rowId xmlns:a16="http://schemas.microsoft.com/office/drawing/2014/main" xmlns="" val="1211429498"/>
                  </a:ext>
                </a:extLst>
              </a:tr>
              <a:tr h="1905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R="43180" algn="ctr">
                        <a:spcAft>
                          <a:spcPts val="0"/>
                        </a:spcAft>
                      </a:pPr>
                      <a:r>
                        <a:rPr lang="ro-RO" sz="1200" dirty="0">
                          <a:effectLst/>
                        </a:rPr>
                        <a:t>persoane</a:t>
                      </a:r>
                      <a:endParaRPr lang="en-GB" sz="1000" dirty="0">
                        <a:effectLst/>
                        <a:latin typeface="Times New Roman" panose="02020603050405020304" pitchFamily="18" charset="0"/>
                        <a:ea typeface="Times New Roman" panose="02020603050405020304" pitchFamily="18" charset="0"/>
                      </a:endParaRPr>
                    </a:p>
                  </a:txBody>
                  <a:tcPr marL="68580" marR="68580" marT="0" marB="0" anchor="b">
                    <a:solidFill>
                      <a:schemeClr val="tx1"/>
                    </a:solidFill>
                  </a:tcPr>
                </a:tc>
                <a:tc>
                  <a:txBody>
                    <a:bodyPr/>
                    <a:lstStyle/>
                    <a:p>
                      <a:pPr marR="43180" algn="ctr">
                        <a:spcAft>
                          <a:spcPts val="0"/>
                        </a:spcAft>
                      </a:pPr>
                      <a:r>
                        <a:rPr lang="ro-RO" sz="1200" dirty="0">
                          <a:effectLst/>
                        </a:rPr>
                        <a:t>%</a:t>
                      </a:r>
                      <a:endParaRPr lang="en-GB" sz="1000" dirty="0">
                        <a:effectLst/>
                        <a:latin typeface="Times New Roman" panose="02020603050405020304" pitchFamily="18" charset="0"/>
                        <a:ea typeface="Times New Roman" panose="02020603050405020304" pitchFamily="18" charset="0"/>
                      </a:endParaRPr>
                    </a:p>
                  </a:txBody>
                  <a:tcPr marL="68580" marR="68580" marT="0" marB="0" anchor="b">
                    <a:solidFill>
                      <a:schemeClr val="tx1"/>
                    </a:solidFill>
                  </a:tcPr>
                </a:tc>
                <a:extLst>
                  <a:ext uri="{0D108BD9-81ED-4DB2-BD59-A6C34878D82A}">
                    <a16:rowId xmlns:a16="http://schemas.microsoft.com/office/drawing/2014/main" xmlns="" val="285383967"/>
                  </a:ext>
                </a:extLst>
              </a:tr>
              <a:tr h="190500">
                <a:tc>
                  <a:txBody>
                    <a:bodyPr/>
                    <a:lstStyle/>
                    <a:p>
                      <a:pPr marR="43180" algn="just">
                        <a:spcAft>
                          <a:spcPts val="0"/>
                        </a:spcAft>
                      </a:pPr>
                      <a:r>
                        <a:rPr lang="ro-RO" sz="1200" dirty="0">
                          <a:solidFill>
                            <a:schemeClr val="accent4">
                              <a:lumMod val="20000"/>
                              <a:lumOff val="80000"/>
                            </a:schemeClr>
                          </a:solidFill>
                          <a:effectLst/>
                        </a:rPr>
                        <a:t>Slătioara</a:t>
                      </a:r>
                      <a:endParaRPr lang="en-GB" sz="1000" dirty="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solidFill>
                  </a:tcPr>
                </a:tc>
                <a:tc>
                  <a:txBody>
                    <a:bodyPr/>
                    <a:lstStyle/>
                    <a:p>
                      <a:pPr marR="43180" algn="ctr">
                        <a:spcAft>
                          <a:spcPts val="0"/>
                        </a:spcAft>
                      </a:pPr>
                      <a:r>
                        <a:rPr lang="ro-RO" sz="1200">
                          <a:solidFill>
                            <a:schemeClr val="accent4">
                              <a:lumMod val="20000"/>
                              <a:lumOff val="80000"/>
                            </a:schemeClr>
                          </a:solidFill>
                          <a:effectLst/>
                        </a:rPr>
                        <a:t>2912</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2585</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dirty="0">
                          <a:solidFill>
                            <a:schemeClr val="accent4">
                              <a:lumMod val="20000"/>
                              <a:lumOff val="80000"/>
                            </a:schemeClr>
                          </a:solidFill>
                          <a:effectLst/>
                        </a:rPr>
                        <a:t>+327</a:t>
                      </a:r>
                      <a:endParaRPr lang="en-GB" sz="1000" dirty="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dirty="0">
                          <a:solidFill>
                            <a:schemeClr val="accent4">
                              <a:lumMod val="20000"/>
                              <a:lumOff val="80000"/>
                            </a:schemeClr>
                          </a:solidFill>
                          <a:effectLst/>
                        </a:rPr>
                        <a:t>+12,6</a:t>
                      </a:r>
                      <a:endParaRPr lang="en-GB" sz="1000" dirty="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4287361585"/>
                  </a:ext>
                </a:extLst>
              </a:tr>
              <a:tr h="190500">
                <a:tc>
                  <a:txBody>
                    <a:bodyPr/>
                    <a:lstStyle/>
                    <a:p>
                      <a:pPr marR="43180" algn="just">
                        <a:spcAft>
                          <a:spcPts val="0"/>
                        </a:spcAft>
                      </a:pPr>
                      <a:r>
                        <a:rPr lang="ro-RO" sz="1200">
                          <a:solidFill>
                            <a:schemeClr val="accent4">
                              <a:lumMod val="20000"/>
                              <a:lumOff val="80000"/>
                            </a:schemeClr>
                          </a:solidFill>
                          <a:effectLst/>
                        </a:rPr>
                        <a:t>Curtișoara</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4413</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4192</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+221</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+5,3</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819901049"/>
                  </a:ext>
                </a:extLst>
              </a:tr>
              <a:tr h="190500">
                <a:tc>
                  <a:txBody>
                    <a:bodyPr/>
                    <a:lstStyle/>
                    <a:p>
                      <a:pPr marR="43180" algn="just">
                        <a:spcAft>
                          <a:spcPts val="0"/>
                        </a:spcAft>
                      </a:pPr>
                      <a:r>
                        <a:rPr lang="ro-RO" sz="1200" dirty="0">
                          <a:solidFill>
                            <a:schemeClr val="accent4">
                              <a:lumMod val="20000"/>
                              <a:lumOff val="80000"/>
                            </a:schemeClr>
                          </a:solidFill>
                          <a:effectLst/>
                        </a:rPr>
                        <a:t>Grădinari</a:t>
                      </a:r>
                      <a:endParaRPr lang="en-GB" sz="1000" dirty="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solidFill>
                  </a:tcPr>
                </a:tc>
                <a:tc>
                  <a:txBody>
                    <a:bodyPr/>
                    <a:lstStyle/>
                    <a:p>
                      <a:pPr marR="43180" algn="ctr">
                        <a:spcAft>
                          <a:spcPts val="0"/>
                        </a:spcAft>
                      </a:pPr>
                      <a:r>
                        <a:rPr lang="ro-RO" sz="1200">
                          <a:solidFill>
                            <a:schemeClr val="accent4">
                              <a:lumMod val="20000"/>
                              <a:lumOff val="80000"/>
                            </a:schemeClr>
                          </a:solidFill>
                          <a:effectLst/>
                        </a:rPr>
                        <a:t>2448</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2370</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+78</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+3,3</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30532422"/>
                  </a:ext>
                </a:extLst>
              </a:tr>
              <a:tr h="190500">
                <a:tc>
                  <a:txBody>
                    <a:bodyPr/>
                    <a:lstStyle/>
                    <a:p>
                      <a:pPr marR="43180" algn="just">
                        <a:spcAft>
                          <a:spcPts val="0"/>
                        </a:spcAft>
                      </a:pPr>
                      <a:r>
                        <a:rPr lang="ro-RO" sz="1200">
                          <a:solidFill>
                            <a:schemeClr val="accent4">
                              <a:lumMod val="20000"/>
                              <a:lumOff val="80000"/>
                            </a:schemeClr>
                          </a:solidFill>
                          <a:effectLst/>
                        </a:rPr>
                        <a:t>Milcov</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1595</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1546</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+49</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+3,2</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4073515167"/>
                  </a:ext>
                </a:extLst>
              </a:tr>
              <a:tr h="190500">
                <a:tc>
                  <a:txBody>
                    <a:bodyPr/>
                    <a:lstStyle/>
                    <a:p>
                      <a:pPr marR="43180" algn="just">
                        <a:spcAft>
                          <a:spcPts val="0"/>
                        </a:spcAft>
                      </a:pPr>
                      <a:r>
                        <a:rPr lang="ro-RO" sz="1200" dirty="0">
                          <a:solidFill>
                            <a:schemeClr val="accent4">
                              <a:lumMod val="20000"/>
                              <a:lumOff val="80000"/>
                            </a:schemeClr>
                          </a:solidFill>
                          <a:effectLst/>
                        </a:rPr>
                        <a:t> </a:t>
                      </a:r>
                      <a:endParaRPr lang="en-GB" sz="1000" dirty="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solidFill>
                  </a:tcPr>
                </a:tc>
                <a:tc>
                  <a:txBody>
                    <a:bodyPr/>
                    <a:lstStyle/>
                    <a:p>
                      <a:pPr marR="43180" algn="ctr">
                        <a:spcAft>
                          <a:spcPts val="0"/>
                        </a:spcAft>
                      </a:pPr>
                      <a:r>
                        <a:rPr lang="ro-RO" sz="1200">
                          <a:solidFill>
                            <a:schemeClr val="accent4">
                              <a:lumMod val="20000"/>
                              <a:lumOff val="80000"/>
                            </a:schemeClr>
                          </a:solidFill>
                          <a:effectLst/>
                        </a:rPr>
                        <a:t> </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 </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 </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 </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208289049"/>
                  </a:ext>
                </a:extLst>
              </a:tr>
              <a:tr h="190500">
                <a:tc>
                  <a:txBody>
                    <a:bodyPr/>
                    <a:lstStyle/>
                    <a:p>
                      <a:pPr marR="43180" algn="just">
                        <a:spcAft>
                          <a:spcPts val="0"/>
                        </a:spcAft>
                      </a:pPr>
                      <a:r>
                        <a:rPr lang="ro-RO" sz="1200">
                          <a:solidFill>
                            <a:schemeClr val="accent4">
                              <a:lumMod val="20000"/>
                              <a:lumOff val="80000"/>
                            </a:schemeClr>
                          </a:solidFill>
                          <a:effectLst/>
                        </a:rPr>
                        <a:t>Sprâncenata</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2008</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2694</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-686</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-25,5</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3440003134"/>
                  </a:ext>
                </a:extLst>
              </a:tr>
              <a:tr h="190500">
                <a:tc>
                  <a:txBody>
                    <a:bodyPr/>
                    <a:lstStyle/>
                    <a:p>
                      <a:pPr marR="43180" algn="just">
                        <a:spcAft>
                          <a:spcPts val="0"/>
                        </a:spcAft>
                      </a:pPr>
                      <a:r>
                        <a:rPr lang="ro-RO" sz="1200" dirty="0">
                          <a:solidFill>
                            <a:schemeClr val="accent4">
                              <a:lumMod val="20000"/>
                              <a:lumOff val="80000"/>
                            </a:schemeClr>
                          </a:solidFill>
                          <a:effectLst/>
                        </a:rPr>
                        <a:t>Obârșia</a:t>
                      </a:r>
                      <a:endParaRPr lang="en-GB" sz="1000" dirty="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solidFill>
                  </a:tcPr>
                </a:tc>
                <a:tc>
                  <a:txBody>
                    <a:bodyPr/>
                    <a:lstStyle/>
                    <a:p>
                      <a:pPr marR="43180" algn="ctr">
                        <a:spcAft>
                          <a:spcPts val="0"/>
                        </a:spcAft>
                      </a:pPr>
                      <a:r>
                        <a:rPr lang="ro-RO" sz="1200">
                          <a:solidFill>
                            <a:schemeClr val="accent4">
                              <a:lumMod val="20000"/>
                              <a:lumOff val="80000"/>
                            </a:schemeClr>
                          </a:solidFill>
                          <a:effectLst/>
                        </a:rPr>
                        <a:t>2131</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2902</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-771</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-26,6</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3885849006"/>
                  </a:ext>
                </a:extLst>
              </a:tr>
              <a:tr h="190500">
                <a:tc>
                  <a:txBody>
                    <a:bodyPr/>
                    <a:lstStyle/>
                    <a:p>
                      <a:pPr marR="43180" algn="just">
                        <a:spcAft>
                          <a:spcPts val="0"/>
                        </a:spcAft>
                      </a:pPr>
                      <a:r>
                        <a:rPr lang="ro-RO" sz="1200">
                          <a:solidFill>
                            <a:schemeClr val="accent4">
                              <a:lumMod val="20000"/>
                              <a:lumOff val="80000"/>
                            </a:schemeClr>
                          </a:solidFill>
                          <a:effectLst/>
                        </a:rPr>
                        <a:t>Leleasca</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1198</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1640</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a:solidFill>
                            <a:schemeClr val="accent4">
                              <a:lumMod val="20000"/>
                              <a:lumOff val="80000"/>
                            </a:schemeClr>
                          </a:solidFill>
                          <a:effectLst/>
                        </a:rPr>
                        <a:t>-442</a:t>
                      </a:r>
                      <a:endParaRPr lang="en-GB" sz="100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R="43180" algn="ctr">
                        <a:spcAft>
                          <a:spcPts val="0"/>
                        </a:spcAft>
                      </a:pPr>
                      <a:r>
                        <a:rPr lang="ro-RO" sz="1200" dirty="0">
                          <a:solidFill>
                            <a:schemeClr val="accent4">
                              <a:lumMod val="20000"/>
                              <a:lumOff val="80000"/>
                            </a:schemeClr>
                          </a:solidFill>
                          <a:effectLst/>
                        </a:rPr>
                        <a:t>-27,0</a:t>
                      </a:r>
                      <a:endParaRPr lang="en-GB" sz="1000" dirty="0">
                        <a:solidFill>
                          <a:schemeClr val="accent4">
                            <a:lumMod val="20000"/>
                            <a:lumOff val="8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948327062"/>
                  </a:ext>
                </a:extLst>
              </a:tr>
            </a:tbl>
          </a:graphicData>
        </a:graphic>
      </p:graphicFrame>
    </p:spTree>
    <p:extLst>
      <p:ext uri="{BB962C8B-B14F-4D97-AF65-F5344CB8AC3E}">
        <p14:creationId xmlns:p14="http://schemas.microsoft.com/office/powerpoint/2010/main" xmlns="" val="2456214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1F5A631-956E-4FE9-ABA9-74EACD8C83CC}"/>
              </a:ext>
            </a:extLst>
          </p:cNvPr>
          <p:cNvSpPr>
            <a:spLocks noGrp="1"/>
          </p:cNvSpPr>
          <p:nvPr>
            <p:ph idx="1"/>
          </p:nvPr>
        </p:nvSpPr>
        <p:spPr>
          <a:xfrm>
            <a:off x="987973" y="1532020"/>
            <a:ext cx="10515600" cy="4563980"/>
          </a:xfrm>
        </p:spPr>
        <p:txBody>
          <a:bodyPr>
            <a:noAutofit/>
          </a:bodyPr>
          <a:lstStyle/>
          <a:p>
            <a:pPr fontAlgn="auto">
              <a:lnSpc>
                <a:spcPct val="150000"/>
              </a:lnSpc>
              <a:spcBef>
                <a:spcPts val="0"/>
              </a:spcBef>
              <a:buSzPts val="1400"/>
              <a:buFont typeface="Wingdings" panose="05000000000000000000" pitchFamily="2" charset="2"/>
              <a:buChar char="v"/>
              <a:defRPr/>
            </a:pPr>
            <a:r>
              <a:rPr lang="en-GB" sz="1400" dirty="0" err="1">
                <a:latin typeface="Times New Roman" pitchFamily="18" charset="0"/>
                <a:cs typeface="Times New Roman" pitchFamily="18" charset="0"/>
              </a:rPr>
              <a:t>Localitățile</a:t>
            </a:r>
            <a:r>
              <a:rPr lang="en-GB" sz="1400" dirty="0">
                <a:latin typeface="Times New Roman" pitchFamily="18" charset="0"/>
                <a:cs typeface="Times New Roman" pitchFamily="18" charset="0"/>
              </a:rPr>
              <a:t> care au </a:t>
            </a:r>
            <a:r>
              <a:rPr lang="en-GB" sz="1400" dirty="0" err="1">
                <a:latin typeface="Times New Roman" pitchFamily="18" charset="0"/>
                <a:cs typeface="Times New Roman" pitchFamily="18" charset="0"/>
              </a:rPr>
              <a:t>câștigat</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cel</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mai</a:t>
            </a:r>
            <a:r>
              <a:rPr lang="en-GB" sz="1400" dirty="0">
                <a:latin typeface="Times New Roman" pitchFamily="18" charset="0"/>
                <a:cs typeface="Times New Roman" pitchFamily="18" charset="0"/>
              </a:rPr>
              <a:t> mare </a:t>
            </a:r>
            <a:r>
              <a:rPr lang="en-GB" sz="1400" dirty="0" err="1">
                <a:latin typeface="Times New Roman" pitchFamily="18" charset="0"/>
                <a:cs typeface="Times New Roman" pitchFamily="18" charset="0"/>
              </a:rPr>
              <a:t>număr</a:t>
            </a:r>
            <a:r>
              <a:rPr lang="en-GB" sz="1400" dirty="0">
                <a:latin typeface="Times New Roman" pitchFamily="18" charset="0"/>
                <a:cs typeface="Times New Roman" pitchFamily="18" charset="0"/>
              </a:rPr>
              <a:t> de </a:t>
            </a:r>
            <a:r>
              <a:rPr lang="en-GB" sz="1400" dirty="0" err="1">
                <a:latin typeface="Times New Roman" pitchFamily="18" charset="0"/>
                <a:cs typeface="Times New Roman" pitchFamily="18" charset="0"/>
              </a:rPr>
              <a:t>locuitori</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între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cele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două</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recensăminte</a:t>
            </a:r>
            <a:r>
              <a:rPr lang="en-GB" sz="1400" dirty="0">
                <a:latin typeface="Times New Roman" pitchFamily="18" charset="0"/>
                <a:cs typeface="Times New Roman" pitchFamily="18" charset="0"/>
              </a:rPr>
              <a:t> sunt: </a:t>
            </a:r>
            <a:r>
              <a:rPr lang="en-GB" sz="1400" i="1" dirty="0" err="1">
                <a:latin typeface="Times New Roman" pitchFamily="18" charset="0"/>
                <a:cs typeface="Times New Roman" pitchFamily="18" charset="0"/>
              </a:rPr>
              <a:t>comuna</a:t>
            </a:r>
            <a:r>
              <a:rPr lang="en-GB" sz="1400" i="1" dirty="0">
                <a:latin typeface="Times New Roman" pitchFamily="18" charset="0"/>
                <a:cs typeface="Times New Roman" pitchFamily="18" charset="0"/>
              </a:rPr>
              <a:t> </a:t>
            </a:r>
            <a:r>
              <a:rPr lang="en-GB" sz="1400" i="1" dirty="0" err="1">
                <a:latin typeface="Times New Roman" pitchFamily="18" charset="0"/>
                <a:cs typeface="Times New Roman" pitchFamily="18" charset="0"/>
              </a:rPr>
              <a:t>Slătioara</a:t>
            </a:r>
            <a:r>
              <a:rPr lang="en-GB" sz="1400" i="1" dirty="0">
                <a:latin typeface="Times New Roman" pitchFamily="18" charset="0"/>
                <a:cs typeface="Times New Roman" pitchFamily="18" charset="0"/>
              </a:rPr>
              <a:t> </a:t>
            </a:r>
            <a:r>
              <a:rPr lang="en-GB" sz="1400" dirty="0">
                <a:latin typeface="Times New Roman" pitchFamily="18" charset="0"/>
                <a:cs typeface="Times New Roman" pitchFamily="18" charset="0"/>
              </a:rPr>
              <a:t>care a </a:t>
            </a:r>
            <a:r>
              <a:rPr lang="en-GB" sz="1400" dirty="0" err="1">
                <a:latin typeface="Times New Roman" pitchFamily="18" charset="0"/>
                <a:cs typeface="Times New Roman" pitchFamily="18" charset="0"/>
              </a:rPr>
              <a:t>ajuns</a:t>
            </a:r>
            <a:r>
              <a:rPr lang="en-GB" sz="1400" dirty="0">
                <a:latin typeface="Times New Roman" pitchFamily="18" charset="0"/>
                <a:cs typeface="Times New Roman" pitchFamily="18" charset="0"/>
              </a:rPr>
              <a:t> la o </a:t>
            </a:r>
            <a:r>
              <a:rPr lang="en-GB" sz="1400" dirty="0" err="1">
                <a:latin typeface="Times New Roman" pitchFamily="18" charset="0"/>
                <a:cs typeface="Times New Roman" pitchFamily="18" charset="0"/>
              </a:rPr>
              <a:t>populație</a:t>
            </a:r>
            <a:r>
              <a:rPr lang="en-GB" sz="1400" dirty="0">
                <a:latin typeface="Times New Roman" pitchFamily="18" charset="0"/>
                <a:cs typeface="Times New Roman" pitchFamily="18" charset="0"/>
              </a:rPr>
              <a:t> de 2.912 </a:t>
            </a:r>
            <a:r>
              <a:rPr lang="en-GB" sz="1400" dirty="0" err="1">
                <a:latin typeface="Times New Roman" pitchFamily="18" charset="0"/>
                <a:cs typeface="Times New Roman" pitchFamily="18" charset="0"/>
              </a:rPr>
              <a:t>persoane</a:t>
            </a:r>
            <a:r>
              <a:rPr lang="en-GB" sz="1400" dirty="0">
                <a:latin typeface="Times New Roman" pitchFamily="18" charset="0"/>
                <a:cs typeface="Times New Roman" pitchFamily="18" charset="0"/>
              </a:rPr>
              <a:t> (cu 327 </a:t>
            </a:r>
            <a:r>
              <a:rPr lang="en-GB" sz="1400" dirty="0" err="1">
                <a:latin typeface="Times New Roman" pitchFamily="18" charset="0"/>
                <a:cs typeface="Times New Roman" pitchFamily="18" charset="0"/>
              </a:rPr>
              <a:t>persoane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mai</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mult</a:t>
            </a:r>
            <a:r>
              <a:rPr lang="ro-RO" sz="1400" dirty="0">
                <a:latin typeface="Times New Roman" pitchFamily="18" charset="0"/>
                <a:cs typeface="Times New Roman" pitchFamily="18" charset="0"/>
              </a:rPr>
              <a:t>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decât</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în</a:t>
            </a:r>
            <a:r>
              <a:rPr lang="en-GB" sz="1400" dirty="0">
                <a:latin typeface="Times New Roman" pitchFamily="18" charset="0"/>
                <a:cs typeface="Times New Roman" pitchFamily="18" charset="0"/>
              </a:rPr>
              <a:t> 2011, </a:t>
            </a:r>
            <a:r>
              <a:rPr lang="en-GB" sz="1400" dirty="0" err="1">
                <a:latin typeface="Times New Roman" pitchFamily="18" charset="0"/>
                <a:cs typeface="Times New Roman" pitchFamily="18" charset="0"/>
              </a:rPr>
              <a:t>respectiv</a:t>
            </a:r>
            <a:r>
              <a:rPr lang="en-GB" sz="1400" dirty="0">
                <a:latin typeface="Times New Roman" pitchFamily="18" charset="0"/>
                <a:cs typeface="Times New Roman" pitchFamily="18" charset="0"/>
              </a:rPr>
              <a:t> +12,6%),  </a:t>
            </a:r>
            <a:r>
              <a:rPr lang="en-GB" sz="1400" i="1" dirty="0" err="1">
                <a:latin typeface="Times New Roman" pitchFamily="18" charset="0"/>
                <a:cs typeface="Times New Roman" pitchFamily="18" charset="0"/>
              </a:rPr>
              <a:t>comuna</a:t>
            </a:r>
            <a:r>
              <a:rPr lang="en-GB" sz="1400" i="1" dirty="0">
                <a:latin typeface="Times New Roman" pitchFamily="18" charset="0"/>
                <a:cs typeface="Times New Roman" pitchFamily="18" charset="0"/>
              </a:rPr>
              <a:t> </a:t>
            </a:r>
            <a:r>
              <a:rPr lang="en-GB" sz="1400" i="1" dirty="0" err="1">
                <a:latin typeface="Times New Roman" pitchFamily="18" charset="0"/>
                <a:cs typeface="Times New Roman" pitchFamily="18" charset="0"/>
              </a:rPr>
              <a:t>Curtișoara</a:t>
            </a:r>
            <a:r>
              <a:rPr lang="en-GB" sz="1400" i="1" dirty="0">
                <a:latin typeface="Times New Roman" pitchFamily="18" charset="0"/>
                <a:cs typeface="Times New Roman" pitchFamily="18" charset="0"/>
              </a:rPr>
              <a:t> </a:t>
            </a:r>
            <a:r>
              <a:rPr lang="en-GB" sz="1400" dirty="0">
                <a:latin typeface="Times New Roman" pitchFamily="18" charset="0"/>
                <a:cs typeface="Times New Roman" pitchFamily="18" charset="0"/>
              </a:rPr>
              <a:t>cu o </a:t>
            </a:r>
            <a:r>
              <a:rPr lang="en-GB" sz="1400" dirty="0" err="1">
                <a:latin typeface="Times New Roman" pitchFamily="18" charset="0"/>
                <a:cs typeface="Times New Roman" pitchFamily="18" charset="0"/>
              </a:rPr>
              <a:t>populație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rezidentă</a:t>
            </a:r>
            <a:r>
              <a:rPr lang="en-GB" sz="1400" dirty="0">
                <a:latin typeface="Times New Roman" pitchFamily="18" charset="0"/>
                <a:cs typeface="Times New Roman" pitchFamily="18" charset="0"/>
              </a:rPr>
              <a:t> de 4.413 </a:t>
            </a:r>
            <a:r>
              <a:rPr lang="en-GB" sz="1400" dirty="0" err="1">
                <a:latin typeface="Times New Roman" pitchFamily="18" charset="0"/>
                <a:cs typeface="Times New Roman" pitchFamily="18" charset="0"/>
              </a:rPr>
              <a:t>persoane</a:t>
            </a:r>
            <a:r>
              <a:rPr lang="en-GB" sz="1400" dirty="0">
                <a:latin typeface="Times New Roman" pitchFamily="18" charset="0"/>
                <a:cs typeface="Times New Roman" pitchFamily="18" charset="0"/>
              </a:rPr>
              <a:t> (cu 221 </a:t>
            </a:r>
            <a:r>
              <a:rPr lang="en-GB" sz="1400" dirty="0" err="1">
                <a:latin typeface="Times New Roman" pitchFamily="18" charset="0"/>
                <a:cs typeface="Times New Roman" pitchFamily="18" charset="0"/>
              </a:rPr>
              <a:t>persoane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mai</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mult</a:t>
            </a:r>
            <a:r>
              <a:rPr lang="ro-RO" sz="1400" dirty="0">
                <a:latin typeface="Times New Roman" pitchFamily="18" charset="0"/>
                <a:cs typeface="Times New Roman" pitchFamily="18" charset="0"/>
              </a:rPr>
              <a:t>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decât</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în</a:t>
            </a:r>
            <a:r>
              <a:rPr lang="en-GB" sz="1400" dirty="0">
                <a:latin typeface="Times New Roman" pitchFamily="18" charset="0"/>
                <a:cs typeface="Times New Roman" pitchFamily="18" charset="0"/>
              </a:rPr>
              <a:t> 2011, </a:t>
            </a:r>
            <a:r>
              <a:rPr lang="en-GB" sz="1400" dirty="0" err="1">
                <a:latin typeface="Times New Roman" pitchFamily="18" charset="0"/>
                <a:cs typeface="Times New Roman" pitchFamily="18" charset="0"/>
              </a:rPr>
              <a:t>respectiv</a:t>
            </a:r>
            <a:r>
              <a:rPr lang="en-GB" sz="1400" dirty="0">
                <a:latin typeface="Times New Roman" pitchFamily="18" charset="0"/>
                <a:cs typeface="Times New Roman" pitchFamily="18" charset="0"/>
              </a:rPr>
              <a:t> +5,3%), </a:t>
            </a:r>
            <a:r>
              <a:rPr lang="en-GB" sz="1400" i="1" dirty="0" err="1">
                <a:latin typeface="Times New Roman" pitchFamily="18" charset="0"/>
                <a:cs typeface="Times New Roman" pitchFamily="18" charset="0"/>
              </a:rPr>
              <a:t>comuna</a:t>
            </a:r>
            <a:r>
              <a:rPr lang="en-GB" sz="1400" i="1" dirty="0">
                <a:latin typeface="Times New Roman" pitchFamily="18" charset="0"/>
                <a:cs typeface="Times New Roman" pitchFamily="18" charset="0"/>
              </a:rPr>
              <a:t> </a:t>
            </a:r>
            <a:r>
              <a:rPr lang="en-GB" sz="1400" i="1" dirty="0" err="1">
                <a:latin typeface="Times New Roman" pitchFamily="18" charset="0"/>
                <a:cs typeface="Times New Roman" pitchFamily="18" charset="0"/>
              </a:rPr>
              <a:t>Grădinari</a:t>
            </a:r>
            <a:r>
              <a:rPr lang="en-GB" sz="1400" i="1" dirty="0">
                <a:latin typeface="Times New Roman" pitchFamily="18" charset="0"/>
                <a:cs typeface="Times New Roman" pitchFamily="18" charset="0"/>
              </a:rPr>
              <a:t> </a:t>
            </a:r>
            <a:r>
              <a:rPr lang="en-GB" sz="1400" dirty="0">
                <a:latin typeface="Times New Roman" pitchFamily="18" charset="0"/>
                <a:cs typeface="Times New Roman" pitchFamily="18" charset="0"/>
              </a:rPr>
              <a:t>cu o </a:t>
            </a:r>
            <a:r>
              <a:rPr lang="en-GB" sz="1400" dirty="0" err="1">
                <a:latin typeface="Times New Roman" pitchFamily="18" charset="0"/>
                <a:cs typeface="Times New Roman" pitchFamily="18" charset="0"/>
              </a:rPr>
              <a:t>populație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rezidentă</a:t>
            </a:r>
            <a:r>
              <a:rPr lang="en-GB" sz="1400" dirty="0">
                <a:latin typeface="Times New Roman" pitchFamily="18" charset="0"/>
                <a:cs typeface="Times New Roman" pitchFamily="18" charset="0"/>
              </a:rPr>
              <a:t> de 2.448 </a:t>
            </a:r>
            <a:r>
              <a:rPr lang="en-GB" sz="1400" dirty="0" err="1">
                <a:latin typeface="Times New Roman" pitchFamily="18" charset="0"/>
                <a:cs typeface="Times New Roman" pitchFamily="18" charset="0"/>
              </a:rPr>
              <a:t>persoane</a:t>
            </a:r>
            <a:r>
              <a:rPr lang="en-GB" sz="1400" dirty="0">
                <a:latin typeface="Times New Roman" pitchFamily="18" charset="0"/>
                <a:cs typeface="Times New Roman" pitchFamily="18" charset="0"/>
              </a:rPr>
              <a:t> (cu 78 </a:t>
            </a:r>
            <a:r>
              <a:rPr lang="en-GB" sz="1400" dirty="0" err="1">
                <a:latin typeface="Times New Roman" pitchFamily="18" charset="0"/>
                <a:cs typeface="Times New Roman" pitchFamily="18" charset="0"/>
              </a:rPr>
              <a:t>persoane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mai</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mult</a:t>
            </a:r>
            <a:r>
              <a:rPr lang="ro-RO" sz="1400" dirty="0">
                <a:latin typeface="Times New Roman" pitchFamily="18" charset="0"/>
                <a:cs typeface="Times New Roman" pitchFamily="18" charset="0"/>
              </a:rPr>
              <a:t>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decât</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în</a:t>
            </a:r>
            <a:r>
              <a:rPr lang="en-GB" sz="1400" dirty="0">
                <a:latin typeface="Times New Roman" pitchFamily="18" charset="0"/>
                <a:cs typeface="Times New Roman" pitchFamily="18" charset="0"/>
              </a:rPr>
              <a:t> 2011, </a:t>
            </a:r>
            <a:r>
              <a:rPr lang="en-GB" sz="1400" dirty="0" err="1">
                <a:latin typeface="Times New Roman" pitchFamily="18" charset="0"/>
                <a:cs typeface="Times New Roman" pitchFamily="18" charset="0"/>
              </a:rPr>
              <a:t>respectiv</a:t>
            </a:r>
            <a:r>
              <a:rPr lang="en-GB" sz="1400" dirty="0">
                <a:latin typeface="Times New Roman" pitchFamily="18" charset="0"/>
                <a:cs typeface="Times New Roman" pitchFamily="18" charset="0"/>
              </a:rPr>
              <a:t> +3,3%) </a:t>
            </a:r>
            <a:r>
              <a:rPr lang="en-GB" sz="1400" dirty="0" err="1">
                <a:latin typeface="Times New Roman" pitchFamily="18" charset="0"/>
                <a:cs typeface="Times New Roman" pitchFamily="18" charset="0"/>
              </a:rPr>
              <a:t>și</a:t>
            </a:r>
            <a:r>
              <a:rPr lang="en-GB" sz="1400" dirty="0">
                <a:latin typeface="Times New Roman" pitchFamily="18" charset="0"/>
                <a:cs typeface="Times New Roman" pitchFamily="18" charset="0"/>
              </a:rPr>
              <a:t> </a:t>
            </a:r>
            <a:r>
              <a:rPr lang="en-GB" sz="1400" i="1" dirty="0" err="1">
                <a:latin typeface="Times New Roman" pitchFamily="18" charset="0"/>
                <a:cs typeface="Times New Roman" pitchFamily="18" charset="0"/>
              </a:rPr>
              <a:t>comuna</a:t>
            </a:r>
            <a:r>
              <a:rPr lang="en-GB" sz="1400" i="1" dirty="0">
                <a:latin typeface="Times New Roman" pitchFamily="18" charset="0"/>
                <a:cs typeface="Times New Roman" pitchFamily="18" charset="0"/>
              </a:rPr>
              <a:t> </a:t>
            </a:r>
            <a:r>
              <a:rPr lang="en-GB" sz="1400" i="1" dirty="0" err="1">
                <a:latin typeface="Times New Roman" pitchFamily="18" charset="0"/>
                <a:cs typeface="Times New Roman" pitchFamily="18" charset="0"/>
              </a:rPr>
              <a:t>Milcov</a:t>
            </a:r>
            <a:r>
              <a:rPr lang="en-GB" sz="1400" i="1" dirty="0">
                <a:latin typeface="Times New Roman" pitchFamily="18" charset="0"/>
                <a:cs typeface="Times New Roman" pitchFamily="18" charset="0"/>
              </a:rPr>
              <a:t> </a:t>
            </a:r>
            <a:r>
              <a:rPr lang="en-GB" sz="1400" dirty="0">
                <a:latin typeface="Times New Roman" pitchFamily="18" charset="0"/>
                <a:cs typeface="Times New Roman" pitchFamily="18" charset="0"/>
              </a:rPr>
              <a:t>cu o </a:t>
            </a:r>
            <a:r>
              <a:rPr lang="en-GB" sz="1400" dirty="0" err="1">
                <a:latin typeface="Times New Roman" pitchFamily="18" charset="0"/>
                <a:cs typeface="Times New Roman" pitchFamily="18" charset="0"/>
              </a:rPr>
              <a:t>populație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rezidentă</a:t>
            </a:r>
            <a:r>
              <a:rPr lang="en-GB" sz="1400" dirty="0">
                <a:latin typeface="Times New Roman" pitchFamily="18" charset="0"/>
                <a:cs typeface="Times New Roman" pitchFamily="18" charset="0"/>
              </a:rPr>
              <a:t> de 1.595 </a:t>
            </a:r>
            <a:r>
              <a:rPr lang="en-GB" sz="1400" dirty="0" err="1">
                <a:latin typeface="Times New Roman" pitchFamily="18" charset="0"/>
                <a:cs typeface="Times New Roman" pitchFamily="18" charset="0"/>
              </a:rPr>
              <a:t>persoane</a:t>
            </a:r>
            <a:r>
              <a:rPr lang="en-GB" sz="1400" dirty="0">
                <a:latin typeface="Times New Roman" pitchFamily="18" charset="0"/>
                <a:cs typeface="Times New Roman" pitchFamily="18" charset="0"/>
              </a:rPr>
              <a:t> (cu 49 </a:t>
            </a:r>
            <a:r>
              <a:rPr lang="en-GB" sz="1400" dirty="0" err="1">
                <a:latin typeface="Times New Roman" pitchFamily="18" charset="0"/>
                <a:cs typeface="Times New Roman" pitchFamily="18" charset="0"/>
              </a:rPr>
              <a:t>persoane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mai</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mult</a:t>
            </a:r>
            <a:r>
              <a:rPr lang="ro-RO" sz="1400" dirty="0">
                <a:latin typeface="Times New Roman" pitchFamily="18" charset="0"/>
                <a:cs typeface="Times New Roman" pitchFamily="18" charset="0"/>
              </a:rPr>
              <a:t>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decât</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în</a:t>
            </a:r>
            <a:r>
              <a:rPr lang="en-GB" sz="1400" dirty="0">
                <a:latin typeface="Times New Roman" pitchFamily="18" charset="0"/>
                <a:cs typeface="Times New Roman" pitchFamily="18" charset="0"/>
              </a:rPr>
              <a:t> 2011, </a:t>
            </a:r>
            <a:r>
              <a:rPr lang="en-GB" sz="1400" dirty="0" err="1">
                <a:latin typeface="Times New Roman" pitchFamily="18" charset="0"/>
                <a:cs typeface="Times New Roman" pitchFamily="18" charset="0"/>
              </a:rPr>
              <a:t>respectiv</a:t>
            </a:r>
            <a:r>
              <a:rPr lang="en-GB" sz="1400" dirty="0">
                <a:latin typeface="Times New Roman" pitchFamily="18" charset="0"/>
                <a:cs typeface="Times New Roman" pitchFamily="18" charset="0"/>
              </a:rPr>
              <a:t> +3,2%). </a:t>
            </a:r>
          </a:p>
          <a:p>
            <a:pPr fontAlgn="auto">
              <a:lnSpc>
                <a:spcPct val="150000"/>
              </a:lnSpc>
              <a:spcBef>
                <a:spcPts val="0"/>
              </a:spcBef>
              <a:buSzPts val="1400"/>
              <a:buFont typeface="Wingdings" panose="05000000000000000000" pitchFamily="2" charset="2"/>
              <a:buChar char="v"/>
              <a:defRPr/>
            </a:pP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Localitățile</a:t>
            </a:r>
            <a:r>
              <a:rPr lang="en-GB" sz="1400" dirty="0">
                <a:latin typeface="Times New Roman" pitchFamily="18" charset="0"/>
                <a:cs typeface="Times New Roman" pitchFamily="18" charset="0"/>
              </a:rPr>
              <a:t> din </a:t>
            </a:r>
            <a:r>
              <a:rPr lang="ro-RO" sz="1400" dirty="0">
                <a:latin typeface="Times New Roman" pitchFamily="18" charset="0"/>
                <a:cs typeface="Times New Roman" pitchFamily="18" charset="0"/>
              </a:rPr>
              <a:t>județul</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nostru</a:t>
            </a:r>
            <a:r>
              <a:rPr lang="en-GB" sz="1400" dirty="0">
                <a:latin typeface="Times New Roman" pitchFamily="18" charset="0"/>
                <a:cs typeface="Times New Roman" pitchFamily="18" charset="0"/>
              </a:rPr>
              <a:t> cu </a:t>
            </a:r>
            <a:r>
              <a:rPr lang="en-GB" sz="1400" dirty="0" err="1">
                <a:latin typeface="Times New Roman" pitchFamily="18" charset="0"/>
                <a:cs typeface="Times New Roman" pitchFamily="18" charset="0"/>
              </a:rPr>
              <a:t>cele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mai</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mari</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scăderi</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în</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valori</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procentuale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înregistrate</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în</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decursul</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ultimului</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deceniu</a:t>
            </a:r>
            <a:r>
              <a:rPr lang="en-GB" sz="1400" dirty="0">
                <a:latin typeface="Times New Roman" pitchFamily="18" charset="0"/>
                <a:cs typeface="Times New Roman" pitchFamily="18" charset="0"/>
              </a:rPr>
              <a:t> sunt </a:t>
            </a:r>
            <a:r>
              <a:rPr lang="en-GB" sz="1400" i="1" dirty="0" err="1">
                <a:latin typeface="Times New Roman" pitchFamily="18" charset="0"/>
                <a:cs typeface="Times New Roman" pitchFamily="18" charset="0"/>
              </a:rPr>
              <a:t>comuna</a:t>
            </a:r>
            <a:r>
              <a:rPr lang="en-GB" sz="1400" i="1" dirty="0">
                <a:latin typeface="Times New Roman" pitchFamily="18" charset="0"/>
                <a:cs typeface="Times New Roman" pitchFamily="18" charset="0"/>
              </a:rPr>
              <a:t> </a:t>
            </a:r>
            <a:r>
              <a:rPr lang="en-GB" sz="1400" i="1" dirty="0" err="1">
                <a:latin typeface="Times New Roman" pitchFamily="18" charset="0"/>
                <a:cs typeface="Times New Roman" pitchFamily="18" charset="0"/>
              </a:rPr>
              <a:t>Leleasca</a:t>
            </a:r>
            <a:r>
              <a:rPr lang="en-GB" sz="1400" dirty="0">
                <a:latin typeface="Times New Roman" pitchFamily="18" charset="0"/>
                <a:cs typeface="Times New Roman" pitchFamily="18" charset="0"/>
              </a:rPr>
              <a:t> (1.198 </a:t>
            </a:r>
            <a:r>
              <a:rPr lang="en-GB" sz="1400" dirty="0" err="1">
                <a:latin typeface="Times New Roman" pitchFamily="18" charset="0"/>
                <a:cs typeface="Times New Roman" pitchFamily="18" charset="0"/>
              </a:rPr>
              <a:t>locuitori</a:t>
            </a:r>
            <a:r>
              <a:rPr lang="en-GB" sz="1400" dirty="0">
                <a:latin typeface="Times New Roman" pitchFamily="18" charset="0"/>
                <a:cs typeface="Times New Roman" pitchFamily="18" charset="0"/>
              </a:rPr>
              <a:t> la RPL 2021, –27,0% </a:t>
            </a:r>
            <a:r>
              <a:rPr lang="en-GB" sz="1400" dirty="0" err="1">
                <a:latin typeface="Times New Roman" pitchFamily="18" charset="0"/>
                <a:cs typeface="Times New Roman" pitchFamily="18" charset="0"/>
              </a:rPr>
              <a:t>față</a:t>
            </a:r>
            <a:r>
              <a:rPr lang="en-GB" sz="1400" dirty="0">
                <a:latin typeface="Times New Roman" pitchFamily="18" charset="0"/>
                <a:cs typeface="Times New Roman" pitchFamily="18" charset="0"/>
              </a:rPr>
              <a:t> de </a:t>
            </a:r>
            <a:r>
              <a:rPr lang="en-GB" sz="1400" dirty="0" err="1">
                <a:latin typeface="Times New Roman" pitchFamily="18" charset="0"/>
                <a:cs typeface="Times New Roman" pitchFamily="18" charset="0"/>
              </a:rPr>
              <a:t>populația</a:t>
            </a:r>
            <a:r>
              <a:rPr lang="en-GB" sz="1400" dirty="0">
                <a:latin typeface="Times New Roman" pitchFamily="18" charset="0"/>
                <a:cs typeface="Times New Roman" pitchFamily="18" charset="0"/>
              </a:rPr>
              <a:t> din 2011), </a:t>
            </a:r>
            <a:r>
              <a:rPr lang="en-GB" sz="1400" i="1" dirty="0" err="1">
                <a:latin typeface="Times New Roman" pitchFamily="18" charset="0"/>
                <a:cs typeface="Times New Roman" pitchFamily="18" charset="0"/>
              </a:rPr>
              <a:t>comuna</a:t>
            </a:r>
            <a:r>
              <a:rPr lang="en-GB" sz="1400" i="1" dirty="0">
                <a:latin typeface="Times New Roman" pitchFamily="18" charset="0"/>
                <a:cs typeface="Times New Roman" pitchFamily="18" charset="0"/>
              </a:rPr>
              <a:t> </a:t>
            </a:r>
            <a:r>
              <a:rPr lang="en-GB" sz="1400" i="1" dirty="0" err="1">
                <a:latin typeface="Times New Roman" pitchFamily="18" charset="0"/>
                <a:cs typeface="Times New Roman" pitchFamily="18" charset="0"/>
              </a:rPr>
              <a:t>Obârșia</a:t>
            </a:r>
            <a:r>
              <a:rPr lang="en-GB" sz="1400" i="1" dirty="0">
                <a:latin typeface="Times New Roman" pitchFamily="18" charset="0"/>
                <a:cs typeface="Times New Roman" pitchFamily="18" charset="0"/>
              </a:rPr>
              <a:t> </a:t>
            </a:r>
            <a:r>
              <a:rPr lang="en-GB" sz="1400" dirty="0">
                <a:latin typeface="Times New Roman" pitchFamily="18" charset="0"/>
                <a:cs typeface="Times New Roman" pitchFamily="18" charset="0"/>
              </a:rPr>
              <a:t>(2.131 </a:t>
            </a:r>
            <a:r>
              <a:rPr lang="en-GB" sz="1400" dirty="0" err="1">
                <a:latin typeface="Times New Roman" pitchFamily="18" charset="0"/>
                <a:cs typeface="Times New Roman" pitchFamily="18" charset="0"/>
              </a:rPr>
              <a:t>locuitori</a:t>
            </a:r>
            <a:r>
              <a:rPr lang="en-GB" sz="1400" dirty="0">
                <a:latin typeface="Times New Roman" pitchFamily="18" charset="0"/>
                <a:cs typeface="Times New Roman" pitchFamily="18" charset="0"/>
              </a:rPr>
              <a:t> la RPL 2021, –26,6% </a:t>
            </a:r>
            <a:r>
              <a:rPr lang="en-GB" sz="1400" dirty="0" err="1">
                <a:latin typeface="Times New Roman" pitchFamily="18" charset="0"/>
                <a:cs typeface="Times New Roman" pitchFamily="18" charset="0"/>
              </a:rPr>
              <a:t>față</a:t>
            </a:r>
            <a:r>
              <a:rPr lang="en-GB" sz="1400" dirty="0">
                <a:latin typeface="Times New Roman" pitchFamily="18" charset="0"/>
                <a:cs typeface="Times New Roman" pitchFamily="18" charset="0"/>
              </a:rPr>
              <a:t> de </a:t>
            </a:r>
            <a:r>
              <a:rPr lang="en-GB" sz="1400" dirty="0" err="1">
                <a:latin typeface="Times New Roman" pitchFamily="18" charset="0"/>
                <a:cs typeface="Times New Roman" pitchFamily="18" charset="0"/>
              </a:rPr>
              <a:t>populația</a:t>
            </a:r>
            <a:r>
              <a:rPr lang="en-GB" sz="1400" dirty="0">
                <a:latin typeface="Times New Roman" pitchFamily="18" charset="0"/>
                <a:cs typeface="Times New Roman" pitchFamily="18" charset="0"/>
              </a:rPr>
              <a:t> din 2011) </a:t>
            </a:r>
            <a:r>
              <a:rPr lang="en-GB" sz="1400" dirty="0" err="1">
                <a:latin typeface="Times New Roman" pitchFamily="18" charset="0"/>
                <a:cs typeface="Times New Roman" pitchFamily="18" charset="0"/>
              </a:rPr>
              <a:t>și</a:t>
            </a:r>
            <a:r>
              <a:rPr lang="en-GB" sz="1400" dirty="0">
                <a:latin typeface="Times New Roman" pitchFamily="18" charset="0"/>
                <a:cs typeface="Times New Roman" pitchFamily="18" charset="0"/>
              </a:rPr>
              <a:t> </a:t>
            </a:r>
            <a:r>
              <a:rPr lang="en-GB" sz="1400" i="1" dirty="0" err="1">
                <a:latin typeface="Times New Roman" pitchFamily="18" charset="0"/>
                <a:cs typeface="Times New Roman" pitchFamily="18" charset="0"/>
              </a:rPr>
              <a:t>comuna</a:t>
            </a:r>
            <a:r>
              <a:rPr lang="en-GB" sz="1400" i="1" dirty="0">
                <a:latin typeface="Times New Roman" pitchFamily="18" charset="0"/>
                <a:cs typeface="Times New Roman" pitchFamily="18" charset="0"/>
              </a:rPr>
              <a:t> </a:t>
            </a:r>
            <a:r>
              <a:rPr lang="en-GB" sz="1400" i="1" dirty="0" err="1">
                <a:latin typeface="Times New Roman" pitchFamily="18" charset="0"/>
                <a:cs typeface="Times New Roman" pitchFamily="18" charset="0"/>
              </a:rPr>
              <a:t>Sprâncenata</a:t>
            </a:r>
            <a:r>
              <a:rPr lang="en-GB" sz="1400" i="1" dirty="0">
                <a:latin typeface="Times New Roman" pitchFamily="18" charset="0"/>
                <a:cs typeface="Times New Roman" pitchFamily="18" charset="0"/>
              </a:rPr>
              <a:t> </a:t>
            </a:r>
            <a:r>
              <a:rPr lang="en-GB" sz="1400" dirty="0">
                <a:latin typeface="Times New Roman" pitchFamily="18" charset="0"/>
                <a:cs typeface="Times New Roman" pitchFamily="18" charset="0"/>
              </a:rPr>
              <a:t>(2.008 </a:t>
            </a:r>
            <a:r>
              <a:rPr lang="en-GB" sz="1400" dirty="0" err="1">
                <a:latin typeface="Times New Roman" pitchFamily="18" charset="0"/>
                <a:cs typeface="Times New Roman" pitchFamily="18" charset="0"/>
              </a:rPr>
              <a:t>locuitori</a:t>
            </a:r>
            <a:r>
              <a:rPr lang="en-GB" sz="1400" dirty="0">
                <a:latin typeface="Times New Roman" pitchFamily="18" charset="0"/>
                <a:cs typeface="Times New Roman" pitchFamily="18" charset="0"/>
              </a:rPr>
              <a:t> la RPL 2021, -25,5% </a:t>
            </a:r>
            <a:r>
              <a:rPr lang="en-GB" sz="1400" dirty="0" err="1">
                <a:latin typeface="Times New Roman" pitchFamily="18" charset="0"/>
                <a:cs typeface="Times New Roman" pitchFamily="18" charset="0"/>
              </a:rPr>
              <a:t>față</a:t>
            </a:r>
            <a:r>
              <a:rPr lang="en-GB" sz="1400" dirty="0">
                <a:latin typeface="Times New Roman" pitchFamily="18" charset="0"/>
                <a:cs typeface="Times New Roman" pitchFamily="18" charset="0"/>
              </a:rPr>
              <a:t> de </a:t>
            </a:r>
            <a:r>
              <a:rPr lang="en-GB" sz="1400" dirty="0" err="1">
                <a:latin typeface="Times New Roman" pitchFamily="18" charset="0"/>
                <a:cs typeface="Times New Roman" pitchFamily="18" charset="0"/>
              </a:rPr>
              <a:t>populația</a:t>
            </a:r>
            <a:r>
              <a:rPr lang="en-GB" sz="1400" dirty="0">
                <a:latin typeface="Times New Roman" pitchFamily="18" charset="0"/>
                <a:cs typeface="Times New Roman" pitchFamily="18" charset="0"/>
              </a:rPr>
              <a:t> din 2011).</a:t>
            </a:r>
            <a:endParaRPr lang="ro-RO" sz="1400" dirty="0">
              <a:latin typeface="Times New Roman" pitchFamily="18" charset="0"/>
              <a:cs typeface="Times New Roman" pitchFamily="18" charset="0"/>
            </a:endParaRPr>
          </a:p>
          <a:p>
            <a:pPr algn="just">
              <a:lnSpc>
                <a:spcPct val="150000"/>
              </a:lnSpc>
              <a:spcBef>
                <a:spcPts val="0"/>
              </a:spcBef>
              <a:spcAft>
                <a:spcPts val="0"/>
              </a:spcAft>
              <a:buFont typeface="Wingdings" panose="05000000000000000000" pitchFamily="2" charset="2"/>
              <a:buChar char="v"/>
              <a:tabLst>
                <a:tab pos="540385" algn="l"/>
              </a:tabLst>
            </a:pPr>
            <a:r>
              <a:rPr lang="ro-RO" sz="1400" dirty="0">
                <a:latin typeface="Times New Roman" panose="02020603050405020304" pitchFamily="18" charset="0"/>
                <a:ea typeface="Times New Roman" panose="02020603050405020304" pitchFamily="18" charset="0"/>
              </a:rPr>
              <a:t>Comuna cea mai mică din județ este </a:t>
            </a:r>
            <a:r>
              <a:rPr lang="ro-RO" sz="1400" i="1" dirty="0">
                <a:latin typeface="Times New Roman" panose="02020603050405020304" pitchFamily="18" charset="0"/>
                <a:ea typeface="Times New Roman" panose="02020603050405020304" pitchFamily="18" charset="0"/>
              </a:rPr>
              <a:t>Topana</a:t>
            </a:r>
            <a:r>
              <a:rPr lang="ro-RO" sz="1400" dirty="0">
                <a:latin typeface="Times New Roman" panose="02020603050405020304" pitchFamily="18" charset="0"/>
                <a:ea typeface="Times New Roman" panose="02020603050405020304" pitchFamily="18" charset="0"/>
              </a:rPr>
              <a:t> cu numai 755 locuitori (în scădere față de RPL2011 când s-au recenzat 991 locuitori). Cea mai mare comună din județ este comuna Curtișoara care a crescut față de RPL2011 cu 221 persoane.</a:t>
            </a:r>
            <a:endParaRPr lang="en-GB" sz="1050" dirty="0">
              <a:latin typeface="Times New Roman" panose="02020603050405020304" pitchFamily="18" charset="0"/>
              <a:ea typeface="Times New Roman" panose="02020603050405020304" pitchFamily="18" charset="0"/>
            </a:endParaRPr>
          </a:p>
          <a:p>
            <a:pPr algn="just">
              <a:lnSpc>
                <a:spcPct val="150000"/>
              </a:lnSpc>
              <a:spcBef>
                <a:spcPts val="0"/>
              </a:spcBef>
              <a:spcAft>
                <a:spcPts val="0"/>
              </a:spcAft>
              <a:buFont typeface="Wingdings" panose="05000000000000000000" pitchFamily="2" charset="2"/>
              <a:buChar char="v"/>
              <a:tabLst>
                <a:tab pos="450215" algn="l"/>
              </a:tabLst>
            </a:pPr>
            <a:r>
              <a:rPr lang="ro-RO" sz="1400" i="1" dirty="0">
                <a:latin typeface="Times New Roman" panose="02020603050405020304" pitchFamily="18" charset="0"/>
                <a:ea typeface="Times New Roman" panose="02020603050405020304" pitchFamily="18" charset="0"/>
              </a:rPr>
              <a:t>Orașul Potcoava </a:t>
            </a:r>
            <a:r>
              <a:rPr lang="ro-RO" sz="1400" dirty="0">
                <a:latin typeface="Times New Roman" panose="02020603050405020304" pitchFamily="18" charset="0"/>
                <a:ea typeface="Times New Roman" panose="02020603050405020304" pitchFamily="18" charset="0"/>
              </a:rPr>
              <a:t>este orașul cel mai mic din cadrul județului (5.229 locuitori față de 5.743 locuitori în 2011), iar cel mai mare oraș din județ este </a:t>
            </a:r>
            <a:r>
              <a:rPr lang="ro-RO" sz="1400" i="1" dirty="0">
                <a:latin typeface="Times New Roman" panose="02020603050405020304" pitchFamily="18" charset="0"/>
                <a:ea typeface="Times New Roman" panose="02020603050405020304" pitchFamily="18" charset="0"/>
              </a:rPr>
              <a:t>orașul Balș </a:t>
            </a:r>
            <a:r>
              <a:rPr lang="ro-RO" sz="1400" dirty="0">
                <a:latin typeface="Times New Roman" panose="02020603050405020304" pitchFamily="18" charset="0"/>
                <a:ea typeface="Times New Roman" panose="02020603050405020304" pitchFamily="18" charset="0"/>
              </a:rPr>
              <a:t>cu 16.114 locuitori.</a:t>
            </a:r>
            <a:endParaRPr lang="en-GB" sz="1050" dirty="0">
              <a:latin typeface="Times New Roman" panose="02020603050405020304" pitchFamily="18" charset="0"/>
              <a:ea typeface="Times New Roman" panose="02020603050405020304" pitchFamily="18" charset="0"/>
            </a:endParaRPr>
          </a:p>
          <a:p>
            <a:pPr algn="just">
              <a:lnSpc>
                <a:spcPct val="150000"/>
              </a:lnSpc>
              <a:spcBef>
                <a:spcPts val="0"/>
              </a:spcBef>
              <a:spcAft>
                <a:spcPts val="0"/>
              </a:spcAft>
              <a:buFont typeface="Wingdings" panose="05000000000000000000" pitchFamily="2" charset="2"/>
              <a:buChar char="v"/>
              <a:tabLst>
                <a:tab pos="450215" algn="l"/>
                <a:tab pos="540385" algn="l"/>
              </a:tabLst>
            </a:pPr>
            <a:r>
              <a:rPr lang="ro-RO" sz="1400" dirty="0">
                <a:latin typeface="Times New Roman" panose="02020603050405020304" pitchFamily="18" charset="0"/>
                <a:ea typeface="Times New Roman" panose="02020603050405020304" pitchFamily="18" charset="0"/>
              </a:rPr>
              <a:t> </a:t>
            </a:r>
            <a:r>
              <a:rPr lang="ro-RO" sz="1400" i="1" dirty="0">
                <a:latin typeface="Times New Roman" panose="02020603050405020304" pitchFamily="18" charset="0"/>
                <a:ea typeface="Times New Roman" panose="02020603050405020304" pitchFamily="18" charset="0"/>
              </a:rPr>
              <a:t>Municipiul Slatina</a:t>
            </a:r>
            <a:r>
              <a:rPr lang="ro-RO" sz="1400" dirty="0">
                <a:latin typeface="Times New Roman" panose="02020603050405020304" pitchFamily="18" charset="0"/>
                <a:ea typeface="Times New Roman" panose="02020603050405020304" pitchFamily="18" charset="0"/>
              </a:rPr>
              <a:t>, reședință a județului în care locuim, are o populație rezidentă de 63.487 persoane, mai mică decât în urmă cu zece ani, cu 6.806 persoane.</a:t>
            </a:r>
            <a:endParaRPr lang="en-GB" sz="1050" dirty="0">
              <a:latin typeface="Times New Roman" panose="02020603050405020304" pitchFamily="18" charset="0"/>
              <a:ea typeface="Times New Roman" panose="02020603050405020304" pitchFamily="18" charset="0"/>
            </a:endParaRPr>
          </a:p>
          <a:p>
            <a:pPr marL="0" indent="0" fontAlgn="auto">
              <a:lnSpc>
                <a:spcPct val="120000"/>
              </a:lnSpc>
              <a:spcBef>
                <a:spcPts val="0"/>
              </a:spcBef>
              <a:buSzPts val="1400"/>
              <a:buNone/>
              <a:defRPr/>
            </a:pPr>
            <a:endParaRPr lang="en-GB" sz="1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968090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949846C-04B0-4969-9487-A4BB13A0BA6C}"/>
              </a:ext>
            </a:extLst>
          </p:cNvPr>
          <p:cNvSpPr>
            <a:spLocks noGrp="1"/>
          </p:cNvSpPr>
          <p:nvPr>
            <p:ph idx="1"/>
          </p:nvPr>
        </p:nvSpPr>
        <p:spPr>
          <a:xfrm>
            <a:off x="838200" y="1395663"/>
            <a:ext cx="10515600" cy="4291263"/>
          </a:xfrm>
        </p:spPr>
        <p:txBody>
          <a:bodyPr>
            <a:normAutofit/>
          </a:bodyPr>
          <a:lstStyle/>
          <a:p>
            <a:pPr marL="0" indent="0" algn="ctr">
              <a:lnSpc>
                <a:spcPct val="150000"/>
              </a:lnSpc>
              <a:spcAft>
                <a:spcPts val="0"/>
              </a:spcAft>
              <a:buNone/>
            </a:pPr>
            <a:r>
              <a:rPr lang="ro-RO" sz="1200" dirty="0">
                <a:latin typeface="Times New Roman" pitchFamily="18" charset="0"/>
                <a:cs typeface="Times New Roman" pitchFamily="18" charset="0"/>
                <a:sym typeface="Calibri" pitchFamily="34" charset="0"/>
              </a:rPr>
              <a:t> </a:t>
            </a:r>
            <a:r>
              <a:rPr lang="ro-RO" sz="1200" b="1" i="1" spc="150" dirty="0">
                <a:latin typeface="Verdana Pro" panose="020B0604030504040204" pitchFamily="34" charset="0"/>
                <a:ea typeface="Times New Roman" panose="02020603050405020304" pitchFamily="18" charset="0"/>
              </a:rPr>
              <a:t>Structura etnică și confesională a populației rezidente </a:t>
            </a:r>
            <a:endParaRPr lang="en-GB" sz="1200" i="1" dirty="0">
              <a:latin typeface="Verdana Pro" panose="020B0604030504040204" pitchFamily="34" charset="0"/>
              <a:ea typeface="Times New Roman" panose="02020603050405020304" pitchFamily="18" charset="0"/>
            </a:endParaRPr>
          </a:p>
          <a:p>
            <a:pPr algn="just">
              <a:lnSpc>
                <a:spcPct val="150000"/>
              </a:lnSpc>
              <a:spcBef>
                <a:spcPts val="0"/>
              </a:spcBef>
              <a:spcAft>
                <a:spcPts val="0"/>
              </a:spcAft>
              <a:buFont typeface="Wingdings" panose="05000000000000000000" pitchFamily="2" charset="2"/>
              <a:buChar char="Ø"/>
              <a:tabLst>
                <a:tab pos="540385" algn="l"/>
              </a:tabLst>
            </a:pPr>
            <a:r>
              <a:rPr lang="ro-RO" sz="1200" dirty="0">
                <a:latin typeface="Times New Roman" panose="02020603050405020304" pitchFamily="18" charset="0"/>
                <a:ea typeface="Times New Roman" panose="02020603050405020304" pitchFamily="18" charset="0"/>
              </a:rPr>
              <a:t> La RPL2021, înregistrarea etniei, limbii materne și a religiei s-a făcut pe baza liberei declarații a persoanelor recenzate. Pentru persoanele care au refuzat să declare aceste trei caracteristici, precum și pentru persoanele pentru care informațiile au fost colectate indirect din surse administrative, informația nu este disponibilă pentru aceste trei caracteristici. Ca urmare, structurile prezentate în continuare pentru cele 3 caracteristici etno-culturale sunt calculate în funcție de numărul total de persoane care și-au declarat etnia, limba maternă și respectiv religia și nu în funcție de numărul total al populației rezidente.</a:t>
            </a:r>
            <a:endParaRPr lang="en-GB" sz="1000" dirty="0">
              <a:latin typeface="Times New Roman" panose="02020603050405020304" pitchFamily="18" charset="0"/>
              <a:ea typeface="Times New Roman" panose="02020603050405020304" pitchFamily="18" charset="0"/>
            </a:endParaRPr>
          </a:p>
          <a:p>
            <a:pPr algn="just">
              <a:lnSpc>
                <a:spcPct val="150000"/>
              </a:lnSpc>
              <a:spcBef>
                <a:spcPts val="0"/>
              </a:spcBef>
              <a:spcAft>
                <a:spcPts val="0"/>
              </a:spcAft>
              <a:buFont typeface="Wingdings" panose="05000000000000000000" pitchFamily="2" charset="2"/>
              <a:buChar char="Ø"/>
            </a:pPr>
            <a:r>
              <a:rPr lang="ro-RO" sz="1200" dirty="0">
                <a:latin typeface="Times New Roman" panose="02020603050405020304" pitchFamily="18" charset="0"/>
                <a:ea typeface="Times New Roman" panose="02020603050405020304" pitchFamily="18" charset="0"/>
              </a:rPr>
              <a:t>Informația privind </a:t>
            </a:r>
            <a:r>
              <a:rPr lang="ro-RO" sz="1200" b="1" dirty="0">
                <a:latin typeface="Times New Roman" panose="02020603050405020304" pitchFamily="18" charset="0"/>
                <a:ea typeface="Times New Roman" panose="02020603050405020304" pitchFamily="18" charset="0"/>
              </a:rPr>
              <a:t>etnia</a:t>
            </a:r>
            <a:r>
              <a:rPr lang="ro-RO" sz="1200" dirty="0">
                <a:latin typeface="Times New Roman" panose="02020603050405020304" pitchFamily="18" charset="0"/>
                <a:ea typeface="Times New Roman" panose="02020603050405020304" pitchFamily="18" charset="0"/>
              </a:rPr>
              <a:t> a fost disponibilă pentru 348.743 persoane (din totalul celor 383.280 persoane care formează populația rezidentă a județului Olt). S-au declarat români 338.684 persoane (97,1%), iar populația de etnie romă este de 9.812 persoane (2,8%)</a:t>
            </a:r>
            <a:endParaRPr lang="en-GB" sz="1000" dirty="0">
              <a:latin typeface="Times New Roman" panose="02020603050405020304" pitchFamily="18" charset="0"/>
              <a:ea typeface="Times New Roman" panose="02020603050405020304" pitchFamily="18" charset="0"/>
            </a:endParaRPr>
          </a:p>
          <a:p>
            <a:pPr algn="just">
              <a:lnSpc>
                <a:spcPct val="150000"/>
              </a:lnSpc>
              <a:spcBef>
                <a:spcPts val="0"/>
              </a:spcBef>
              <a:spcAft>
                <a:spcPts val="0"/>
              </a:spcAft>
              <a:buFont typeface="Wingdings" panose="05000000000000000000" pitchFamily="2" charset="2"/>
              <a:buChar char="Ø"/>
            </a:pPr>
            <a:r>
              <a:rPr lang="ro-RO" sz="1200" dirty="0">
                <a:latin typeface="Times New Roman" panose="02020603050405020304" pitchFamily="18" charset="0"/>
                <a:ea typeface="Times New Roman" panose="02020603050405020304" pitchFamily="18" charset="0"/>
              </a:rPr>
              <a:t> Potrivit liberei declarații a celor 348.583 persoane care au declarat </a:t>
            </a:r>
            <a:r>
              <a:rPr lang="ro-RO" sz="1200" b="1" dirty="0">
                <a:latin typeface="Times New Roman" panose="02020603050405020304" pitchFamily="18" charset="0"/>
                <a:ea typeface="Times New Roman" panose="02020603050405020304" pitchFamily="18" charset="0"/>
              </a:rPr>
              <a:t>limba maternă</a:t>
            </a:r>
            <a:r>
              <a:rPr lang="ro-RO" sz="1200" dirty="0">
                <a:latin typeface="Times New Roman" panose="02020603050405020304" pitchFamily="18" charset="0"/>
                <a:ea typeface="Times New Roman" panose="02020603050405020304" pitchFamily="18" charset="0"/>
              </a:rPr>
              <a:t>, structura populației din județul Olt după limba maternă se prezintă astfel: pentru 99,1% limba română reprezintă prima limbă vorbită în mod obișnuit în familie în perioada copilăriei, iar pentru 0,8% limba romani reprezintă prima limbă vorbită în mod obișnuit în familie în perioada copilăriei.</a:t>
            </a:r>
            <a:endParaRPr lang="en-GB" sz="1000" dirty="0">
              <a:latin typeface="Times New Roman" panose="02020603050405020304" pitchFamily="18" charset="0"/>
              <a:ea typeface="Times New Roman" panose="02020603050405020304" pitchFamily="18" charset="0"/>
            </a:endParaRPr>
          </a:p>
          <a:p>
            <a:pPr algn="just">
              <a:lnSpc>
                <a:spcPct val="150000"/>
              </a:lnSpc>
              <a:spcBef>
                <a:spcPts val="0"/>
              </a:spcBef>
              <a:spcAft>
                <a:spcPts val="0"/>
              </a:spcAft>
              <a:buFont typeface="Wingdings" panose="05000000000000000000" pitchFamily="2" charset="2"/>
              <a:buChar char="Ø"/>
              <a:tabLst>
                <a:tab pos="540385" algn="l"/>
              </a:tabLst>
            </a:pPr>
            <a:r>
              <a:rPr lang="ro-RO" sz="1200" b="1" dirty="0">
                <a:latin typeface="Times New Roman" panose="02020603050405020304" pitchFamily="18" charset="0"/>
                <a:ea typeface="Times New Roman" panose="02020603050405020304" pitchFamily="18" charset="0"/>
              </a:rPr>
              <a:t>Structura confesională</a:t>
            </a:r>
            <a:r>
              <a:rPr lang="ro-RO" sz="1200" dirty="0">
                <a:latin typeface="Times New Roman" panose="02020603050405020304" pitchFamily="18" charset="0"/>
                <a:ea typeface="Times New Roman" panose="02020603050405020304" pitchFamily="18" charset="0"/>
              </a:rPr>
              <a:t> a fost declarată de 346.478 persoane din totalul populației rezidente a județului Olt și arată că 99,2% dintre persoanele care au declarat religia sunt de religie ortodoxă, iar 0,2% dintre persoanele care au declarat religia sunt de religie adventistă de ziua a șaptea.</a:t>
            </a:r>
            <a:endParaRPr lang="en-GB" sz="1000" dirty="0">
              <a:latin typeface="Times New Roman" panose="02020603050405020304" pitchFamily="18" charset="0"/>
              <a:ea typeface="Times New Roman" panose="02020603050405020304" pitchFamily="18" charset="0"/>
            </a:endParaRPr>
          </a:p>
          <a:p>
            <a:pPr algn="just">
              <a:lnSpc>
                <a:spcPct val="150000"/>
              </a:lnSpc>
              <a:spcBef>
                <a:spcPts val="0"/>
              </a:spcBef>
              <a:spcAft>
                <a:spcPts val="0"/>
              </a:spcAft>
              <a:buFont typeface="Wingdings" panose="05000000000000000000" pitchFamily="2" charset="2"/>
              <a:buChar char="Ø"/>
            </a:pPr>
            <a:r>
              <a:rPr lang="ro-RO" sz="1200" dirty="0">
                <a:latin typeface="Times New Roman" panose="02020603050405020304" pitchFamily="18" charset="0"/>
                <a:ea typeface="Times New Roman" panose="02020603050405020304" pitchFamily="18" charset="0"/>
              </a:rPr>
              <a:t> Din populația rezidentă a județului, 189.463 persoane au starea civilă legală de căsătorit/ă, 40.324 persoane sunt văduve și 20.009 persoane sunt divorțate.              </a:t>
            </a:r>
            <a:endParaRPr lang="en-GB" sz="1000" dirty="0">
              <a:latin typeface="Times New Roman" panose="02020603050405020304" pitchFamily="18" charset="0"/>
              <a:ea typeface="Times New Roman" panose="02020603050405020304" pitchFamily="18" charset="0"/>
            </a:endParaRPr>
          </a:p>
          <a:p>
            <a:pPr>
              <a:lnSpc>
                <a:spcPct val="150000"/>
              </a:lnSpc>
              <a:spcBef>
                <a:spcPts val="0"/>
              </a:spcBef>
              <a:buFont typeface="Wingdings" panose="05000000000000000000" pitchFamily="2" charset="2"/>
              <a:buChar char="Ø"/>
            </a:pPr>
            <a:r>
              <a:rPr lang="ro-RO" sz="1200" dirty="0">
                <a:latin typeface="Times New Roman" panose="02020603050405020304" pitchFamily="18" charset="0"/>
                <a:ea typeface="Times New Roman" panose="02020603050405020304" pitchFamily="18" charset="0"/>
              </a:rPr>
              <a:t>În județul Olt, la data recensământului, 60.003 persoane urmau o formă de învățământ, din care: 9.013 persoane - studii superioare, 11.346 persoane - studii liceale, 12.789 - studii gimnaziale, 13.801 - studii primare și 9.092 – studii preșcolare.</a:t>
            </a:r>
            <a:endParaRPr lang="en-GB" sz="1200" dirty="0"/>
          </a:p>
        </p:txBody>
      </p:sp>
      <p:sp>
        <p:nvSpPr>
          <p:cNvPr id="6" name="TextBox 5">
            <a:extLst>
              <a:ext uri="{FF2B5EF4-FFF2-40B4-BE49-F238E27FC236}">
                <a16:creationId xmlns:a16="http://schemas.microsoft.com/office/drawing/2014/main" xmlns="" id="{7512CAB5-899F-4731-9ED4-C6C468861282}"/>
              </a:ext>
            </a:extLst>
          </p:cNvPr>
          <p:cNvSpPr txBox="1"/>
          <p:nvPr/>
        </p:nvSpPr>
        <p:spPr>
          <a:xfrm>
            <a:off x="1965158" y="5582652"/>
            <a:ext cx="7636042" cy="753732"/>
          </a:xfrm>
          <a:prstGeom prst="rect">
            <a:avLst/>
          </a:prstGeom>
          <a:noFill/>
        </p:spPr>
        <p:txBody>
          <a:bodyPr wrap="square" rtlCol="0">
            <a:spAutoFit/>
          </a:bodyPr>
          <a:lstStyle/>
          <a:p>
            <a:pPr algn="just">
              <a:lnSpc>
                <a:spcPct val="150000"/>
              </a:lnSpc>
              <a:spcAft>
                <a:spcPts val="0"/>
              </a:spcAft>
            </a:pPr>
            <a:r>
              <a:rPr lang="ro-RO" sz="1000" b="1" i="1" dirty="0">
                <a:latin typeface="Verdana Pro" panose="020B0604030504040204" pitchFamily="34" charset="0"/>
                <a:ea typeface="Times New Roman" panose="02020603050405020304" pitchFamily="18" charset="0"/>
              </a:rPr>
              <a:t>Rezultatele definitive ale Recensământului </a:t>
            </a:r>
            <a:r>
              <a:rPr lang="ro-RO" sz="1000" b="1" i="1" dirty="0" err="1">
                <a:latin typeface="Verdana Pro" panose="020B0604030504040204" pitchFamily="34" charset="0"/>
                <a:ea typeface="Times New Roman" panose="02020603050405020304" pitchFamily="18" charset="0"/>
              </a:rPr>
              <a:t>Populaţiei</a:t>
            </a:r>
            <a:r>
              <a:rPr lang="ro-RO" sz="1000" b="1" i="1" dirty="0">
                <a:latin typeface="Verdana Pro" panose="020B0604030504040204" pitchFamily="34" charset="0"/>
                <a:ea typeface="Times New Roman" panose="02020603050405020304" pitchFamily="18" charset="0"/>
              </a:rPr>
              <a:t> </a:t>
            </a:r>
            <a:r>
              <a:rPr lang="ro-RO" sz="1000" b="1" i="1" dirty="0" err="1">
                <a:latin typeface="Verdana Pro" panose="020B0604030504040204" pitchFamily="34" charset="0"/>
                <a:ea typeface="Times New Roman" panose="02020603050405020304" pitchFamily="18" charset="0"/>
              </a:rPr>
              <a:t>şi</a:t>
            </a:r>
            <a:r>
              <a:rPr lang="ro-RO" sz="1000" b="1" i="1" dirty="0">
                <a:latin typeface="Verdana Pro" panose="020B0604030504040204" pitchFamily="34" charset="0"/>
                <a:ea typeface="Times New Roman" panose="02020603050405020304" pitchFamily="18" charset="0"/>
              </a:rPr>
              <a:t> </a:t>
            </a:r>
            <a:r>
              <a:rPr lang="ro-RO" sz="1000" b="1" i="1" dirty="0" err="1">
                <a:latin typeface="Verdana Pro" panose="020B0604030504040204" pitchFamily="34" charset="0"/>
                <a:ea typeface="Times New Roman" panose="02020603050405020304" pitchFamily="18" charset="0"/>
              </a:rPr>
              <a:t>Locuinţelor</a:t>
            </a:r>
            <a:r>
              <a:rPr lang="ro-RO" sz="1000" b="1" i="1" dirty="0">
                <a:latin typeface="Verdana Pro" panose="020B0604030504040204" pitchFamily="34" charset="0"/>
                <a:ea typeface="Times New Roman" panose="02020603050405020304" pitchFamily="18" charset="0"/>
              </a:rPr>
              <a:t> - runda 2021 sunt publicate în format editabil (.</a:t>
            </a:r>
            <a:r>
              <a:rPr lang="ro-RO" sz="1000" b="1" i="1" dirty="0" err="1">
                <a:latin typeface="Verdana Pro" panose="020B0604030504040204" pitchFamily="34" charset="0"/>
                <a:ea typeface="Times New Roman" panose="02020603050405020304" pitchFamily="18" charset="0"/>
              </a:rPr>
              <a:t>xls</a:t>
            </a:r>
            <a:r>
              <a:rPr lang="ro-RO" sz="1000" b="1" i="1" dirty="0">
                <a:latin typeface="Verdana Pro" panose="020B0604030504040204" pitchFamily="34" charset="0"/>
                <a:ea typeface="Times New Roman" panose="02020603050405020304" pitchFamily="18" charset="0"/>
              </a:rPr>
              <a:t>) pe </a:t>
            </a:r>
            <a:r>
              <a:rPr lang="ro-RO" sz="1000" b="1" i="1" u="sng" dirty="0">
                <a:solidFill>
                  <a:srgbClr val="0000FF"/>
                </a:solidFill>
                <a:latin typeface="Verdana Pro" panose="020B0604030504040204" pitchFamily="34" charset="0"/>
                <a:ea typeface="Times New Roman" panose="02020603050405020304" pitchFamily="18" charset="0"/>
                <a:hlinkClick r:id="rId2">
                  <a:extLst>
                    <a:ext uri="{A12FA001-AC4F-418D-AE19-62706E023703}">
                      <ahyp:hlinkClr xmlns:ahyp="http://schemas.microsoft.com/office/drawing/2018/hyperlinkcolor" xmlns="" val="tx"/>
                    </a:ext>
                  </a:extLst>
                </a:hlinkClick>
              </a:rPr>
              <a:t>https://www.recensamantromania.ro/</a:t>
            </a:r>
            <a:r>
              <a:rPr lang="ro-RO" sz="1000" b="1" i="1" dirty="0">
                <a:latin typeface="Verdana Pro" panose="020B0604030504040204" pitchFamily="34" charset="0"/>
                <a:ea typeface="Times New Roman" panose="02020603050405020304" pitchFamily="18" charset="0"/>
              </a:rPr>
              <a:t> la rubrica CALENDAR DISEMINAREA RPL 2021; p</a:t>
            </a:r>
            <a:r>
              <a:rPr lang="ro-RO" sz="1000" b="1" i="1" dirty="0">
                <a:solidFill>
                  <a:srgbClr val="000000"/>
                </a:solidFill>
                <a:latin typeface="Verdana Pro" panose="020B0604030504040204" pitchFamily="34" charset="0"/>
                <a:ea typeface="Times New Roman" panose="02020603050405020304" pitchFamily="18" charset="0"/>
              </a:rPr>
              <a:t>ână la </a:t>
            </a:r>
            <a:r>
              <a:rPr lang="ro-RO" sz="1000" b="1" i="1" dirty="0" err="1">
                <a:solidFill>
                  <a:srgbClr val="000000"/>
                </a:solidFill>
                <a:latin typeface="Verdana Pro" panose="020B0604030504040204" pitchFamily="34" charset="0"/>
                <a:ea typeface="Times New Roman" panose="02020603050405020304" pitchFamily="18" charset="0"/>
              </a:rPr>
              <a:t>sfârşitul</a:t>
            </a:r>
            <a:r>
              <a:rPr lang="ro-RO" sz="1000" b="1" i="1" dirty="0">
                <a:solidFill>
                  <a:srgbClr val="000000"/>
                </a:solidFill>
                <a:latin typeface="Verdana Pro" panose="020B0604030504040204" pitchFamily="34" charset="0"/>
                <a:ea typeface="Times New Roman" panose="02020603050405020304" pitchFamily="18" charset="0"/>
              </a:rPr>
              <a:t> acestui an, INS va publica toate rezultatele definitive ale RPL runda 2021.</a:t>
            </a:r>
            <a:endParaRPr lang="en-GB" sz="1000" dirty="0">
              <a:latin typeface="Verdana Pro" panose="020B0604030504040204" pitchFamily="34" charset="0"/>
              <a:ea typeface="Times New Roman" panose="02020603050405020304" pitchFamily="18" charset="0"/>
            </a:endParaRPr>
          </a:p>
        </p:txBody>
      </p:sp>
    </p:spTree>
    <p:extLst>
      <p:ext uri="{BB962C8B-B14F-4D97-AF65-F5344CB8AC3E}">
        <p14:creationId xmlns:p14="http://schemas.microsoft.com/office/powerpoint/2010/main" xmlns="" val="2739855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1F947843-BDB7-44BA-980F-3726A5F98F49}"/>
              </a:ext>
            </a:extLst>
          </p:cNvPr>
          <p:cNvSpPr/>
          <p:nvPr/>
        </p:nvSpPr>
        <p:spPr>
          <a:xfrm>
            <a:off x="1547445" y="2690336"/>
            <a:ext cx="8925169" cy="553998"/>
          </a:xfrm>
          <a:prstGeom prst="rect">
            <a:avLst/>
          </a:prstGeom>
        </p:spPr>
        <p:txBody>
          <a:bodyPr wrap="square">
            <a:spAutoFit/>
          </a:bodyPr>
          <a:lstStyle/>
          <a:p>
            <a:r>
              <a:rPr lang="ro-RO" sz="3000" dirty="0">
                <a:latin typeface="Montserrat"/>
              </a:rPr>
              <a:t>Mulțumesc!</a:t>
            </a:r>
            <a:endParaRPr lang="en-GB" sz="3000" dirty="0"/>
          </a:p>
        </p:txBody>
      </p:sp>
    </p:spTree>
    <p:extLst>
      <p:ext uri="{BB962C8B-B14F-4D97-AF65-F5344CB8AC3E}">
        <p14:creationId xmlns:p14="http://schemas.microsoft.com/office/powerpoint/2010/main" xmlns="" val="4148181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791</TotalTime>
  <Words>1378</Words>
  <Application>Microsoft Office PowerPoint</Application>
  <PresentationFormat>Particularizare</PresentationFormat>
  <Paragraphs>140</Paragraphs>
  <Slides>8</Slides>
  <Notes>0</Notes>
  <HiddenSlides>0</HiddenSlides>
  <MMClips>0</MMClips>
  <ScaleCrop>false</ScaleCrop>
  <HeadingPairs>
    <vt:vector size="6" baseType="variant">
      <vt:variant>
        <vt:lpstr>Temă</vt:lpstr>
      </vt:variant>
      <vt:variant>
        <vt:i4>1</vt:i4>
      </vt:variant>
      <vt:variant>
        <vt:lpstr>Servere OLE încorporate</vt:lpstr>
      </vt:variant>
      <vt:variant>
        <vt:i4>1</vt:i4>
      </vt:variant>
      <vt:variant>
        <vt:lpstr>Titluri diapozitive</vt:lpstr>
      </vt:variant>
      <vt:variant>
        <vt:i4>8</vt:i4>
      </vt:variant>
    </vt:vector>
  </HeadingPairs>
  <TitlesOfParts>
    <vt:vector size="10" baseType="lpstr">
      <vt:lpstr>Office Theme</vt:lpstr>
      <vt:lpstr>Acrobat Document</vt:lpstr>
      <vt:lpstr>Diapozitivul 1</vt:lpstr>
      <vt:lpstr>I. Aspecte organizatorice</vt:lpstr>
      <vt:lpstr>Calendarul recenzării a cuprins trei etape:</vt:lpstr>
      <vt:lpstr>II. Rezultatele Recensământului Populaţiei şi Locuinţelor - runda 2021, la nivelul județului Olt  Momentul de referință / critic al recensământului a fost ora “0” din ziua de 1 decembrie 2021.</vt:lpstr>
      <vt:lpstr>Tabelul nr. 1  Populația rezidentă a județului Olt după grupa de vârstă - nr. persoane</vt:lpstr>
      <vt:lpstr>Diapozitivul 6</vt:lpstr>
      <vt:lpstr>Diapozitivul 7</vt:lpstr>
      <vt:lpstr>Diapozitivul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INS</dc:creator>
  <cp:lastModifiedBy>eugeniu.velcea</cp:lastModifiedBy>
  <cp:revision>91</cp:revision>
  <cp:lastPrinted>2023-10-13T08:47:40Z</cp:lastPrinted>
  <dcterms:created xsi:type="dcterms:W3CDTF">2021-10-18T07:57:58Z</dcterms:created>
  <dcterms:modified xsi:type="dcterms:W3CDTF">2023-10-13T08:58:05Z</dcterms:modified>
</cp:coreProperties>
</file>