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0" r:id="rId4"/>
    <p:sldId id="264" r:id="rId5"/>
    <p:sldId id="271" r:id="rId6"/>
    <p:sldId id="261" r:id="rId7"/>
    <p:sldId id="265" r:id="rId8"/>
    <p:sldId id="273" r:id="rId9"/>
    <p:sldId id="274" r:id="rId10"/>
  </p:sldIdLst>
  <p:sldSz cx="12192000" cy="6858000"/>
  <p:notesSz cx="7099300" cy="102235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6696"/>
    <a:srgbClr val="FF8200"/>
    <a:srgbClr val="354B5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987" autoAdjust="0"/>
    <p:restoredTop sz="94660"/>
  </p:normalViewPr>
  <p:slideViewPr>
    <p:cSldViewPr snapToGrid="0" showGuides="1">
      <p:cViewPr varScale="1">
        <p:scale>
          <a:sx n="95" d="100"/>
          <a:sy n="95" d="100"/>
        </p:scale>
        <p:origin x="-86" y="-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781175"/>
            <a:ext cx="9144000" cy="1728788"/>
          </a:xfrm>
        </p:spPr>
        <p:txBody>
          <a:bodyPr anchor="b"/>
          <a:lstStyle>
            <a:lvl1pPr algn="ctr">
              <a:defRPr sz="6000" b="1">
                <a:latin typeface="Montserrat" panose="00000500000000000000" pitchFamily="50" charset="-18"/>
                <a:ea typeface="Roboto Condensed" panose="02000000000000000000" pitchFamily="2" charset="0"/>
              </a:defRPr>
            </a:lvl1pPr>
          </a:lstStyle>
          <a:p>
            <a:r>
              <a:rPr lang="ro-RO" dirty="0"/>
              <a:t>Titlu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Montserrat" panose="00000500000000000000" pitchFamily="50" charset="-18"/>
                <a:ea typeface="Roboto Condensed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o-RO" dirty="0"/>
              <a:t>subtitlu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CF2C-7593-4BF3-80FE-A8FBD453C855}" type="datetimeFigureOut">
              <a:rPr lang="en-US" smtClean="0"/>
              <a:pPr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2BC7-43A9-4139-AD94-40A7C1EE9FB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0628" y="698157"/>
            <a:ext cx="2870359" cy="68925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4380" y="755535"/>
            <a:ext cx="555070" cy="57449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17324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1955800"/>
            <a:ext cx="3932237" cy="1600200"/>
          </a:xfrm>
        </p:spPr>
        <p:txBody>
          <a:bodyPr anchor="b"/>
          <a:lstStyle>
            <a:lvl1pPr>
              <a:defRPr sz="3200">
                <a:latin typeface="Montserrat" panose="00000500000000000000" pitchFamily="50" charset="-18"/>
                <a:ea typeface="Roboto Condensed" panose="02000000000000000000" pitchFamily="2" charset="0"/>
              </a:defRPr>
            </a:lvl1pPr>
          </a:lstStyle>
          <a:p>
            <a:r>
              <a:rPr lang="ro-RO" dirty="0"/>
              <a:t>Titlu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955800"/>
            <a:ext cx="6172200" cy="3905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3556000"/>
            <a:ext cx="3932237" cy="2305050"/>
          </a:xfrm>
        </p:spPr>
        <p:txBody>
          <a:bodyPr/>
          <a:lstStyle>
            <a:lvl1pPr marL="0" indent="0">
              <a:buNone/>
              <a:defRPr sz="1600">
                <a:latin typeface="Montserrat" panose="00000500000000000000" pitchFamily="50" charset="-18"/>
                <a:ea typeface="Roboto Condensed" panose="02000000000000000000" pitchFamily="2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 dirty="0"/>
              <a:t>subtitlu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CF2C-7593-4BF3-80FE-A8FBD453C855}" type="datetimeFigureOut">
              <a:rPr lang="en-US" smtClean="0"/>
              <a:pPr/>
              <a:t>2/16/2022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2BC7-43A9-4139-AD94-40A7C1EE9FB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0628" y="698157"/>
            <a:ext cx="2870359" cy="68925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4380" y="755535"/>
            <a:ext cx="555070" cy="57449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92347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685925"/>
            <a:ext cx="10515600" cy="1100138"/>
          </a:xfrm>
        </p:spPr>
        <p:txBody>
          <a:bodyPr>
            <a:normAutofit/>
          </a:bodyPr>
          <a:lstStyle>
            <a:lvl1pPr>
              <a:defRPr sz="3000" b="1">
                <a:latin typeface="Montserrat" panose="00000500000000000000" pitchFamily="50" charset="-18"/>
                <a:ea typeface="Roboto Condensed" panose="02000000000000000000" pitchFamily="2" charset="0"/>
              </a:defRPr>
            </a:lvl1pPr>
          </a:lstStyle>
          <a:p>
            <a:r>
              <a:rPr lang="ro-RO" dirty="0"/>
              <a:t>Titlu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2895599"/>
            <a:ext cx="10515600" cy="3281363"/>
          </a:xfrm>
        </p:spPr>
        <p:txBody>
          <a:bodyPr/>
          <a:lstStyle>
            <a:lvl1pPr>
              <a:defRPr baseline="0">
                <a:latin typeface="Montserrat" panose="00000500000000000000" pitchFamily="50" charset="-18"/>
                <a:ea typeface="Roboto Condensed" panose="02000000000000000000" pitchFamily="2" charset="0"/>
              </a:defRPr>
            </a:lvl1pPr>
            <a:lvl2pPr>
              <a:defRPr>
                <a:latin typeface="Montserrat" panose="00000500000000000000" pitchFamily="50" charset="-18"/>
                <a:ea typeface="Roboto Condensed" panose="02000000000000000000" pitchFamily="2" charset="0"/>
              </a:defRPr>
            </a:lvl2pPr>
            <a:lvl3pPr>
              <a:defRPr>
                <a:latin typeface="Montserrat" panose="00000500000000000000" pitchFamily="50" charset="-18"/>
                <a:ea typeface="Roboto Condensed" panose="02000000000000000000" pitchFamily="2" charset="0"/>
              </a:defRPr>
            </a:lvl3pPr>
            <a:lvl4pPr>
              <a:defRPr>
                <a:latin typeface="Montserrat" panose="00000500000000000000" pitchFamily="50" charset="-18"/>
                <a:ea typeface="Roboto Condensed" panose="02000000000000000000" pitchFamily="2" charset="0"/>
              </a:defRPr>
            </a:lvl4pPr>
            <a:lvl5pPr>
              <a:defRPr>
                <a:latin typeface="Montserrat" panose="00000500000000000000" pitchFamily="50" charset="-18"/>
                <a:ea typeface="Roboto Condensed" panose="02000000000000000000" pitchFamily="2" charset="0"/>
              </a:defRPr>
            </a:lvl5pPr>
          </a:lstStyle>
          <a:p>
            <a:pPr lvl="0"/>
            <a:r>
              <a:rPr lang="ro-RO" dirty="0"/>
              <a:t>Stil text - 28</a:t>
            </a:r>
            <a:endParaRPr lang="en-US" dirty="0"/>
          </a:p>
          <a:p>
            <a:pPr lvl="1"/>
            <a:r>
              <a:rPr lang="ro-RO" dirty="0"/>
              <a:t>Stil text - 24</a:t>
            </a:r>
            <a:endParaRPr lang="en-US" dirty="0"/>
          </a:p>
          <a:p>
            <a:pPr lvl="2"/>
            <a:r>
              <a:rPr lang="ro-RO" dirty="0"/>
              <a:t>Stil text 20 </a:t>
            </a:r>
            <a:endParaRPr lang="en-US" dirty="0"/>
          </a:p>
          <a:p>
            <a:pPr lvl="3"/>
            <a:r>
              <a:rPr lang="ro-RO" dirty="0"/>
              <a:t>Stil text 18</a:t>
            </a:r>
            <a:endParaRPr lang="en-US" dirty="0"/>
          </a:p>
          <a:p>
            <a:pPr lvl="4"/>
            <a:r>
              <a:rPr lang="ro-RO" dirty="0"/>
              <a:t>Stil text 18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CF2C-7593-4BF3-80FE-A8FBD453C855}" type="datetimeFigureOut">
              <a:rPr lang="en-US" smtClean="0"/>
              <a:pPr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2BC7-43A9-4139-AD94-40A7C1EE9FB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0628" y="698157"/>
            <a:ext cx="2870359" cy="68925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4380" y="755535"/>
            <a:ext cx="555070" cy="57449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21853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1990726"/>
            <a:ext cx="10515600" cy="4100512"/>
          </a:xfrm>
        </p:spPr>
        <p:txBody>
          <a:bodyPr>
            <a:normAutofit/>
          </a:bodyPr>
          <a:lstStyle>
            <a:lvl1pPr marL="0" indent="0">
              <a:buNone/>
              <a:defRPr sz="2500" baseline="0">
                <a:latin typeface="Montserrat" panose="00000500000000000000" pitchFamily="50" charset="-18"/>
                <a:ea typeface="Roboto Condensed" panose="02000000000000000000" pitchFamily="2" charset="0"/>
              </a:defRPr>
            </a:lvl1pPr>
            <a:lvl2pPr>
              <a:defRPr>
                <a:latin typeface="Roboto Condensed" panose="02000000000000000000" pitchFamily="2" charset="0"/>
                <a:ea typeface="Roboto Condensed" panose="02000000000000000000" pitchFamily="2" charset="0"/>
              </a:defRPr>
            </a:lvl2pPr>
            <a:lvl3pPr>
              <a:defRPr>
                <a:latin typeface="Roboto Condensed" panose="02000000000000000000" pitchFamily="2" charset="0"/>
                <a:ea typeface="Roboto Condensed" panose="02000000000000000000" pitchFamily="2" charset="0"/>
              </a:defRPr>
            </a:lvl3pPr>
            <a:lvl4pPr>
              <a:defRPr>
                <a:latin typeface="Roboto Condensed" panose="02000000000000000000" pitchFamily="2" charset="0"/>
                <a:ea typeface="Roboto Condensed" panose="02000000000000000000" pitchFamily="2" charset="0"/>
              </a:defRPr>
            </a:lvl4pPr>
            <a:lvl5pPr>
              <a:defRPr>
                <a:latin typeface="Roboto Condensed" panose="02000000000000000000" pitchFamily="2" charset="0"/>
                <a:ea typeface="Roboto Condensed" panose="02000000000000000000" pitchFamily="2" charset="0"/>
              </a:defRPr>
            </a:lvl5pPr>
          </a:lstStyle>
          <a:p>
            <a:pPr lvl="0"/>
            <a:r>
              <a:rPr lang="ro-RO" dirty="0"/>
              <a:t>Stil text - 25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CF2C-7593-4BF3-80FE-A8FBD453C855}" type="datetimeFigureOut">
              <a:rPr lang="en-US" smtClean="0"/>
              <a:pPr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2BC7-43A9-4139-AD94-40A7C1EE9FB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0628" y="698157"/>
            <a:ext cx="2870359" cy="68925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4380" y="755535"/>
            <a:ext cx="555070" cy="57449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006634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3500">
                <a:latin typeface="Montserrat" panose="00000500000000000000" pitchFamily="50" charset="-18"/>
                <a:ea typeface="Roboto Condensed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  <a:latin typeface="Montserrat" panose="00000500000000000000" pitchFamily="50" charset="-18"/>
                <a:ea typeface="Roboto Condensed" panose="02000000000000000000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CF2C-7593-4BF3-80FE-A8FBD453C855}" type="datetimeFigureOut">
              <a:rPr lang="en-US" smtClean="0"/>
              <a:pPr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2BC7-43A9-4139-AD94-40A7C1EE9FB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0628" y="698157"/>
            <a:ext cx="2870359" cy="68925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4380" y="755535"/>
            <a:ext cx="555070" cy="57449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250194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74800"/>
            <a:ext cx="10515600" cy="1325563"/>
          </a:xfrm>
        </p:spPr>
        <p:txBody>
          <a:bodyPr>
            <a:normAutofit/>
          </a:bodyPr>
          <a:lstStyle>
            <a:lvl1pPr>
              <a:defRPr sz="3500" b="1">
                <a:latin typeface="Montserrat" panose="00000500000000000000" pitchFamily="50" charset="-18"/>
                <a:ea typeface="Roboto Condensed" panose="02000000000000000000" pitchFamily="2" charset="0"/>
              </a:defRPr>
            </a:lvl1pPr>
          </a:lstStyle>
          <a:p>
            <a:r>
              <a:rPr lang="ro-RO" dirty="0"/>
              <a:t>Titlu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3035300"/>
            <a:ext cx="5181600" cy="2832100"/>
          </a:xfrm>
        </p:spPr>
        <p:txBody>
          <a:bodyPr/>
          <a:lstStyle>
            <a:lvl1pPr>
              <a:defRPr>
                <a:latin typeface="Montserrat" panose="00000500000000000000" pitchFamily="50" charset="-18"/>
                <a:ea typeface="Roboto Condensed" panose="02000000000000000000" pitchFamily="2" charset="0"/>
              </a:defRPr>
            </a:lvl1pPr>
            <a:lvl2pPr>
              <a:defRPr>
                <a:latin typeface="Montserrat" panose="00000500000000000000" pitchFamily="50" charset="-18"/>
                <a:ea typeface="Roboto Condensed" panose="02000000000000000000" pitchFamily="2" charset="0"/>
              </a:defRPr>
            </a:lvl2pPr>
            <a:lvl3pPr>
              <a:defRPr>
                <a:latin typeface="Montserrat" panose="00000500000000000000" pitchFamily="50" charset="-18"/>
                <a:ea typeface="Roboto Condensed" panose="02000000000000000000" pitchFamily="2" charset="0"/>
              </a:defRPr>
            </a:lvl3pPr>
            <a:lvl4pPr>
              <a:defRPr>
                <a:latin typeface="Montserrat" panose="00000500000000000000" pitchFamily="50" charset="-18"/>
                <a:ea typeface="Roboto Condensed" panose="02000000000000000000" pitchFamily="2" charset="0"/>
              </a:defRPr>
            </a:lvl4pPr>
            <a:lvl5pPr>
              <a:defRPr>
                <a:latin typeface="Montserrat" panose="00000500000000000000" pitchFamily="50" charset="-18"/>
                <a:ea typeface="Roboto Condensed" panose="02000000000000000000" pitchFamily="2" charset="0"/>
              </a:defRPr>
            </a:lvl5pPr>
          </a:lstStyle>
          <a:p>
            <a:pPr lvl="0"/>
            <a:r>
              <a:rPr lang="ro-RO" dirty="0"/>
              <a:t>Stil text - 28</a:t>
            </a:r>
            <a:endParaRPr lang="en-US" dirty="0"/>
          </a:p>
          <a:p>
            <a:pPr lvl="1"/>
            <a:r>
              <a:rPr lang="ro-RO" dirty="0"/>
              <a:t>Stil text - 24</a:t>
            </a:r>
            <a:endParaRPr lang="en-US" dirty="0"/>
          </a:p>
          <a:p>
            <a:pPr lvl="2"/>
            <a:r>
              <a:rPr lang="ro-RO" dirty="0"/>
              <a:t>Stil text 20 </a:t>
            </a:r>
            <a:endParaRPr lang="en-US" dirty="0"/>
          </a:p>
          <a:p>
            <a:pPr lvl="3"/>
            <a:r>
              <a:rPr lang="ro-RO" dirty="0"/>
              <a:t>Stil text 18</a:t>
            </a:r>
            <a:endParaRPr lang="en-US" dirty="0"/>
          </a:p>
          <a:p>
            <a:pPr lvl="4"/>
            <a:r>
              <a:rPr lang="ro-RO" dirty="0"/>
              <a:t>Stil text 18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200" y="3035300"/>
            <a:ext cx="5181600" cy="2832100"/>
          </a:xfrm>
        </p:spPr>
        <p:txBody>
          <a:bodyPr/>
          <a:lstStyle>
            <a:lvl1pPr>
              <a:defRPr>
                <a:latin typeface="Montserrat" panose="00000500000000000000" pitchFamily="50" charset="-18"/>
                <a:ea typeface="Roboto Condensed" panose="02000000000000000000" pitchFamily="2" charset="0"/>
              </a:defRPr>
            </a:lvl1pPr>
            <a:lvl2pPr>
              <a:defRPr>
                <a:latin typeface="Montserrat" panose="00000500000000000000" pitchFamily="50" charset="-18"/>
                <a:ea typeface="Roboto Condensed" panose="02000000000000000000" pitchFamily="2" charset="0"/>
              </a:defRPr>
            </a:lvl2pPr>
            <a:lvl3pPr>
              <a:defRPr>
                <a:latin typeface="Montserrat" panose="00000500000000000000" pitchFamily="50" charset="-18"/>
                <a:ea typeface="Roboto Condensed" panose="02000000000000000000" pitchFamily="2" charset="0"/>
              </a:defRPr>
            </a:lvl3pPr>
            <a:lvl4pPr>
              <a:defRPr>
                <a:latin typeface="Montserrat" panose="00000500000000000000" pitchFamily="50" charset="-18"/>
                <a:ea typeface="Roboto Condensed" panose="02000000000000000000" pitchFamily="2" charset="0"/>
              </a:defRPr>
            </a:lvl4pPr>
            <a:lvl5pPr>
              <a:defRPr>
                <a:latin typeface="Montserrat" panose="00000500000000000000" pitchFamily="50" charset="-18"/>
                <a:ea typeface="Roboto Condensed" panose="02000000000000000000" pitchFamily="2" charset="0"/>
              </a:defRPr>
            </a:lvl5pPr>
          </a:lstStyle>
          <a:p>
            <a:pPr lvl="0"/>
            <a:r>
              <a:rPr lang="ro-RO" dirty="0"/>
              <a:t>Stil text - 28</a:t>
            </a:r>
            <a:endParaRPr lang="en-US" dirty="0"/>
          </a:p>
          <a:p>
            <a:pPr lvl="1"/>
            <a:r>
              <a:rPr lang="ro-RO" dirty="0"/>
              <a:t>Stil text - 24</a:t>
            </a:r>
            <a:endParaRPr lang="en-US" dirty="0"/>
          </a:p>
          <a:p>
            <a:pPr lvl="2"/>
            <a:r>
              <a:rPr lang="ro-RO" dirty="0"/>
              <a:t>Stil text 20 </a:t>
            </a:r>
            <a:endParaRPr lang="en-US" dirty="0"/>
          </a:p>
          <a:p>
            <a:pPr lvl="3"/>
            <a:r>
              <a:rPr lang="ro-RO" dirty="0"/>
              <a:t>Stil text 18</a:t>
            </a:r>
            <a:endParaRPr lang="en-US" dirty="0"/>
          </a:p>
          <a:p>
            <a:pPr lvl="4"/>
            <a:r>
              <a:rPr lang="ro-RO" dirty="0"/>
              <a:t>Stil text 18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CF2C-7593-4BF3-80FE-A8FBD453C855}" type="datetimeFigureOut">
              <a:rPr lang="en-US" smtClean="0"/>
              <a:pPr/>
              <a:t>2/16/2022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2BC7-43A9-4139-AD94-40A7C1EE9FB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0628" y="698157"/>
            <a:ext cx="2870359" cy="68925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4380" y="755535"/>
            <a:ext cx="555070" cy="57449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11232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1485900"/>
            <a:ext cx="10515600" cy="1185863"/>
          </a:xfrm>
        </p:spPr>
        <p:txBody>
          <a:bodyPr>
            <a:normAutofit/>
          </a:bodyPr>
          <a:lstStyle>
            <a:lvl1pPr>
              <a:defRPr sz="3500" b="1">
                <a:latin typeface="Montserrat" panose="00000500000000000000" pitchFamily="50" charset="-18"/>
                <a:ea typeface="Roboto Condensed" panose="02000000000000000000" pitchFamily="2" charset="0"/>
              </a:defRPr>
            </a:lvl1pPr>
          </a:lstStyle>
          <a:p>
            <a:r>
              <a:rPr lang="ro-RO" dirty="0"/>
              <a:t>Titlu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9788" y="2662238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Montserrat" panose="00000500000000000000" pitchFamily="50" charset="-18"/>
                <a:ea typeface="Roboto Condensed" panose="02000000000000000000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dirty="0"/>
              <a:t>Subtitlu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39788" y="3486150"/>
            <a:ext cx="5157787" cy="2305050"/>
          </a:xfrm>
        </p:spPr>
        <p:txBody>
          <a:bodyPr/>
          <a:lstStyle>
            <a:lvl1pPr>
              <a:defRPr>
                <a:latin typeface="Montserrat" panose="00000500000000000000" pitchFamily="50" charset="-18"/>
                <a:ea typeface="Roboto Condensed" panose="02000000000000000000" pitchFamily="2" charset="0"/>
              </a:defRPr>
            </a:lvl1pPr>
            <a:lvl2pPr>
              <a:defRPr>
                <a:latin typeface="Montserrat" panose="00000500000000000000" pitchFamily="50" charset="-18"/>
                <a:ea typeface="Roboto Condensed" panose="02000000000000000000" pitchFamily="2" charset="0"/>
              </a:defRPr>
            </a:lvl2pPr>
            <a:lvl3pPr>
              <a:defRPr>
                <a:latin typeface="Montserrat" panose="00000500000000000000" pitchFamily="50" charset="-18"/>
                <a:ea typeface="Roboto Condensed" panose="02000000000000000000" pitchFamily="2" charset="0"/>
              </a:defRPr>
            </a:lvl3pPr>
            <a:lvl4pPr>
              <a:defRPr>
                <a:latin typeface="Montserrat" panose="00000500000000000000" pitchFamily="50" charset="-18"/>
                <a:ea typeface="Roboto Condensed" panose="02000000000000000000" pitchFamily="2" charset="0"/>
              </a:defRPr>
            </a:lvl4pPr>
            <a:lvl5pPr>
              <a:defRPr>
                <a:latin typeface="Montserrat" panose="00000500000000000000" pitchFamily="50" charset="-18"/>
                <a:ea typeface="Roboto Condensed" panose="02000000000000000000" pitchFamily="2" charset="0"/>
              </a:defRPr>
            </a:lvl5pPr>
          </a:lstStyle>
          <a:p>
            <a:pPr lvl="0"/>
            <a:r>
              <a:rPr lang="ro-RO" dirty="0"/>
              <a:t>Stil text - 28</a:t>
            </a:r>
            <a:endParaRPr lang="en-US" dirty="0"/>
          </a:p>
          <a:p>
            <a:pPr lvl="1"/>
            <a:r>
              <a:rPr lang="ro-RO" dirty="0"/>
              <a:t>Stil text - 24</a:t>
            </a:r>
            <a:endParaRPr lang="en-US" dirty="0"/>
          </a:p>
          <a:p>
            <a:pPr lvl="2"/>
            <a:r>
              <a:rPr lang="ro-RO" dirty="0"/>
              <a:t>Stil text 20 </a:t>
            </a:r>
            <a:endParaRPr lang="en-US" dirty="0"/>
          </a:p>
          <a:p>
            <a:pPr lvl="3"/>
            <a:r>
              <a:rPr lang="ro-RO" dirty="0"/>
              <a:t>Stil text 18</a:t>
            </a:r>
            <a:endParaRPr lang="en-US" dirty="0"/>
          </a:p>
          <a:p>
            <a:pPr lvl="4"/>
            <a:r>
              <a:rPr lang="ro-RO" dirty="0"/>
              <a:t>Stil text 18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2662238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Montserrat" panose="00000500000000000000" pitchFamily="50" charset="-18"/>
                <a:ea typeface="Roboto Condensed" panose="02000000000000000000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dirty="0"/>
              <a:t>Subtitlu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72200" y="3486150"/>
            <a:ext cx="5183188" cy="2305050"/>
          </a:xfrm>
        </p:spPr>
        <p:txBody>
          <a:bodyPr/>
          <a:lstStyle>
            <a:lvl1pPr>
              <a:defRPr>
                <a:latin typeface="Montserrat" panose="00000500000000000000" pitchFamily="50" charset="-18"/>
                <a:ea typeface="Roboto Condensed" panose="02000000000000000000" pitchFamily="2" charset="0"/>
              </a:defRPr>
            </a:lvl1pPr>
            <a:lvl2pPr>
              <a:defRPr>
                <a:latin typeface="Montserrat" panose="00000500000000000000" pitchFamily="50" charset="-18"/>
                <a:ea typeface="Roboto Condensed" panose="02000000000000000000" pitchFamily="2" charset="0"/>
              </a:defRPr>
            </a:lvl2pPr>
            <a:lvl3pPr>
              <a:defRPr>
                <a:latin typeface="Montserrat" panose="00000500000000000000" pitchFamily="50" charset="-18"/>
                <a:ea typeface="Roboto Condensed" panose="02000000000000000000" pitchFamily="2" charset="0"/>
              </a:defRPr>
            </a:lvl3pPr>
            <a:lvl4pPr>
              <a:defRPr>
                <a:latin typeface="Montserrat" panose="00000500000000000000" pitchFamily="50" charset="-18"/>
                <a:ea typeface="Roboto Condensed" panose="02000000000000000000" pitchFamily="2" charset="0"/>
              </a:defRPr>
            </a:lvl4pPr>
            <a:lvl5pPr>
              <a:defRPr>
                <a:latin typeface="Montserrat" panose="00000500000000000000" pitchFamily="50" charset="-18"/>
                <a:ea typeface="Roboto Condensed" panose="02000000000000000000" pitchFamily="2" charset="0"/>
              </a:defRPr>
            </a:lvl5pPr>
          </a:lstStyle>
          <a:p>
            <a:pPr lvl="0"/>
            <a:r>
              <a:rPr lang="ro-RO" dirty="0"/>
              <a:t>Stil text - 28</a:t>
            </a:r>
            <a:endParaRPr lang="en-US" dirty="0"/>
          </a:p>
          <a:p>
            <a:pPr lvl="1"/>
            <a:r>
              <a:rPr lang="ro-RO" dirty="0"/>
              <a:t>Stil text - 24</a:t>
            </a:r>
            <a:endParaRPr lang="en-US" dirty="0"/>
          </a:p>
          <a:p>
            <a:pPr lvl="2"/>
            <a:r>
              <a:rPr lang="ro-RO" dirty="0"/>
              <a:t>Stil text 20 </a:t>
            </a:r>
            <a:endParaRPr lang="en-US" dirty="0"/>
          </a:p>
          <a:p>
            <a:pPr lvl="3"/>
            <a:r>
              <a:rPr lang="ro-RO" dirty="0"/>
              <a:t>Stil text 18</a:t>
            </a:r>
            <a:endParaRPr lang="en-US" dirty="0"/>
          </a:p>
          <a:p>
            <a:pPr lvl="4"/>
            <a:r>
              <a:rPr lang="ro-RO" dirty="0"/>
              <a:t>Stil text 18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CF2C-7593-4BF3-80FE-A8FBD453C855}" type="datetimeFigureOut">
              <a:rPr lang="en-US" smtClean="0"/>
              <a:pPr/>
              <a:t>2/16/2022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2BC7-43A9-4139-AD94-40A7C1EE9FB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0628" y="698157"/>
            <a:ext cx="2870359" cy="68925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4380" y="755535"/>
            <a:ext cx="555070" cy="57449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04471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7175"/>
            <a:ext cx="10515600" cy="1325563"/>
          </a:xfrm>
        </p:spPr>
        <p:txBody>
          <a:bodyPr>
            <a:normAutofit/>
          </a:bodyPr>
          <a:lstStyle>
            <a:lvl1pPr>
              <a:defRPr sz="3000" b="1">
                <a:latin typeface="Montserrat" panose="00000500000000000000" pitchFamily="50" charset="-18"/>
                <a:ea typeface="Roboto Condensed" panose="02000000000000000000" pitchFamily="2" charset="0"/>
              </a:defRPr>
            </a:lvl1pPr>
          </a:lstStyle>
          <a:p>
            <a:r>
              <a:rPr lang="ro-RO" dirty="0"/>
              <a:t>Titlu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CF2C-7593-4BF3-80FE-A8FBD453C855}" type="datetimeFigureOut">
              <a:rPr lang="en-US" smtClean="0"/>
              <a:pPr/>
              <a:t>2/16/2022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2BC7-43A9-4139-AD94-40A7C1EE9FB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0628" y="698157"/>
            <a:ext cx="2870359" cy="68925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4380" y="755535"/>
            <a:ext cx="555070" cy="57449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221398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CF2C-7593-4BF3-80FE-A8FBD453C855}" type="datetimeFigureOut">
              <a:rPr lang="en-US" smtClean="0"/>
              <a:pPr/>
              <a:t>2/16/2022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2BC7-43A9-4139-AD94-40A7C1EE9FB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0628" y="698157"/>
            <a:ext cx="2870359" cy="68925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4380" y="755535"/>
            <a:ext cx="555070" cy="57449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70025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2193925"/>
            <a:ext cx="3932237" cy="1600200"/>
          </a:xfrm>
        </p:spPr>
        <p:txBody>
          <a:bodyPr anchor="b"/>
          <a:lstStyle>
            <a:lvl1pPr>
              <a:defRPr sz="3200">
                <a:latin typeface="Montserrat" panose="00000500000000000000" pitchFamily="50" charset="-18"/>
                <a:ea typeface="Roboto Condensed" panose="02000000000000000000" pitchFamily="2" charset="0"/>
              </a:defRPr>
            </a:lvl1pPr>
          </a:lstStyle>
          <a:p>
            <a:r>
              <a:rPr lang="ro-RO" dirty="0"/>
              <a:t>Titlu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83188" y="2193925"/>
            <a:ext cx="6172200" cy="3667125"/>
          </a:xfrm>
        </p:spPr>
        <p:txBody>
          <a:bodyPr/>
          <a:lstStyle>
            <a:lvl1pPr>
              <a:defRPr sz="3200">
                <a:latin typeface="Montserrat" panose="00000500000000000000" pitchFamily="50" charset="-18"/>
                <a:ea typeface="Roboto Condensed" panose="02000000000000000000" pitchFamily="2" charset="0"/>
              </a:defRPr>
            </a:lvl1pPr>
            <a:lvl2pPr>
              <a:defRPr sz="2800">
                <a:latin typeface="Montserrat" panose="00000500000000000000" pitchFamily="50" charset="-18"/>
                <a:ea typeface="Roboto Condensed" panose="02000000000000000000" pitchFamily="2" charset="0"/>
              </a:defRPr>
            </a:lvl2pPr>
            <a:lvl3pPr>
              <a:defRPr sz="2400">
                <a:latin typeface="Montserrat" panose="00000500000000000000" pitchFamily="50" charset="-18"/>
                <a:ea typeface="Roboto Condensed" panose="02000000000000000000" pitchFamily="2" charset="0"/>
              </a:defRPr>
            </a:lvl3pPr>
            <a:lvl4pPr>
              <a:defRPr sz="2000">
                <a:latin typeface="Montserrat" panose="00000500000000000000" pitchFamily="50" charset="-18"/>
                <a:ea typeface="Roboto Condensed" panose="02000000000000000000" pitchFamily="2" charset="0"/>
              </a:defRPr>
            </a:lvl4pPr>
            <a:lvl5pPr>
              <a:defRPr sz="2000">
                <a:latin typeface="Montserrat" panose="00000500000000000000" pitchFamily="50" charset="-18"/>
                <a:ea typeface="Roboto Condensed" panose="02000000000000000000" pitchFamily="2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o-RO" dirty="0"/>
              <a:t>Stil text - 28</a:t>
            </a:r>
            <a:endParaRPr lang="en-US" dirty="0"/>
          </a:p>
          <a:p>
            <a:pPr lvl="1"/>
            <a:r>
              <a:rPr lang="ro-RO" dirty="0"/>
              <a:t>Stil text - 24</a:t>
            </a:r>
            <a:endParaRPr lang="en-US" dirty="0"/>
          </a:p>
          <a:p>
            <a:pPr lvl="2"/>
            <a:r>
              <a:rPr lang="ro-RO" dirty="0"/>
              <a:t>Stil text 20 </a:t>
            </a:r>
            <a:endParaRPr lang="en-US" dirty="0"/>
          </a:p>
          <a:p>
            <a:pPr lvl="3"/>
            <a:r>
              <a:rPr lang="ro-RO" dirty="0"/>
              <a:t>Stil text 18</a:t>
            </a:r>
            <a:endParaRPr lang="en-US" dirty="0"/>
          </a:p>
          <a:p>
            <a:pPr lvl="4"/>
            <a:r>
              <a:rPr lang="ro-RO" dirty="0"/>
              <a:t>Stil text 18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3794125"/>
            <a:ext cx="3932237" cy="2066925"/>
          </a:xfrm>
        </p:spPr>
        <p:txBody>
          <a:bodyPr/>
          <a:lstStyle>
            <a:lvl1pPr marL="0" indent="0">
              <a:buNone/>
              <a:defRPr sz="1600">
                <a:latin typeface="Montserrat" panose="00000500000000000000" pitchFamily="50" charset="-18"/>
                <a:ea typeface="Roboto Condensed" panose="02000000000000000000" pitchFamily="2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 dirty="0"/>
              <a:t>subtitlu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CF2C-7593-4BF3-80FE-A8FBD453C855}" type="datetimeFigureOut">
              <a:rPr lang="en-US" smtClean="0"/>
              <a:pPr/>
              <a:t>2/16/2022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2BC7-43A9-4139-AD94-40A7C1EE9FB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0628" y="698157"/>
            <a:ext cx="2870359" cy="68925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4380" y="755535"/>
            <a:ext cx="555070" cy="57449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91373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/>
          <p:cNvGraphicFramePr>
            <a:graphicFrameLocks noChangeAspect="1"/>
          </p:cNvGraphicFramePr>
          <p:nvPr userDrawn="1">
            <p:extLst>
              <p:ext uri="{D42A27DB-BD31-4B8C-83A1-F6EECF244321}">
                <p14:modId xmlns="" xmlns:p14="http://schemas.microsoft.com/office/powerpoint/2010/main" val="1953455616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presentationml/2006/ole">
            <p:oleObj spid="_x0000_s5151" name="Acrobat Document" r:id="rId13" imgW="18648000" imgH="10497600" progId="AcroExch.Document.DC">
              <p:embed/>
            </p:oleObj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 dirty="0"/>
              <a:t>Stil text - 28</a:t>
            </a:r>
            <a:endParaRPr lang="en-US" dirty="0"/>
          </a:p>
          <a:p>
            <a:pPr lvl="1"/>
            <a:r>
              <a:rPr lang="ro-RO" dirty="0"/>
              <a:t>Stil text - 24</a:t>
            </a:r>
            <a:endParaRPr lang="en-US" dirty="0"/>
          </a:p>
          <a:p>
            <a:pPr lvl="2"/>
            <a:r>
              <a:rPr lang="ro-RO" dirty="0"/>
              <a:t>Stil text 20 </a:t>
            </a:r>
            <a:endParaRPr lang="en-US" dirty="0"/>
          </a:p>
          <a:p>
            <a:pPr lvl="3"/>
            <a:r>
              <a:rPr lang="ro-RO" dirty="0"/>
              <a:t>Stil text 18</a:t>
            </a:r>
            <a:endParaRPr lang="en-US" dirty="0"/>
          </a:p>
          <a:p>
            <a:pPr lvl="4"/>
            <a:r>
              <a:rPr lang="ro-RO" dirty="0"/>
              <a:t>Stil text 18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1CF2C-7593-4BF3-80FE-A8FBD453C855}" type="datetimeFigureOut">
              <a:rPr lang="en-US" smtClean="0"/>
              <a:pPr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62BC7-43A9-4139-AD94-40A7C1EE9F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57287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Montserrat" panose="00000500000000000000" pitchFamily="50" charset="-18"/>
          <a:ea typeface="Roboto Condensed" panose="02000000000000000000" pitchFamily="2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Montserrat" panose="00000500000000000000" pitchFamily="50" charset="-18"/>
          <a:ea typeface="Roboto Condensed" panose="02000000000000000000" pitchFamily="2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Montserrat" panose="00000500000000000000" pitchFamily="50" charset="-18"/>
          <a:ea typeface="Roboto Condensed" panose="02000000000000000000" pitchFamily="2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Montserrat" panose="00000500000000000000" pitchFamily="50" charset="-18"/>
          <a:ea typeface="Roboto Condensed" panose="02000000000000000000" pitchFamily="2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ontserrat" panose="00000500000000000000" pitchFamily="50" charset="-18"/>
          <a:ea typeface="Roboto Condensed" panose="02000000000000000000" pitchFamily="2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ontserrat" panose="00000500000000000000" pitchFamily="50" charset="-18"/>
          <a:ea typeface="Roboto Condensed" panose="02000000000000000000" pitchFamily="2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censamantromania.ro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censamantromania.ro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54B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716918987"/>
              </p:ext>
            </p:extLst>
          </p:nvPr>
        </p:nvGraphicFramePr>
        <p:xfrm>
          <a:off x="3175" y="3175"/>
          <a:ext cx="12185650" cy="6851650"/>
        </p:xfrm>
        <a:graphic>
          <a:graphicData uri="http://schemas.openxmlformats.org/presentationml/2006/ole">
            <p:oleObj spid="_x0000_s1062" name="Acrobat Document" r:id="rId3" imgW="14631668" imgH="8230313" progId="AcroExch.Document.DC">
              <p:embed/>
            </p:oleObj>
          </a:graphicData>
        </a:graphic>
      </p:graphicFrame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006" y="810183"/>
            <a:ext cx="3954625" cy="949618"/>
          </a:xfrm>
          <a:prstGeom prst="rect">
            <a:avLst/>
          </a:prstGeom>
        </p:spPr>
      </p:pic>
      <p:sp>
        <p:nvSpPr>
          <p:cNvPr id="14" name="Right Triangle 13"/>
          <p:cNvSpPr/>
          <p:nvPr/>
        </p:nvSpPr>
        <p:spPr>
          <a:xfrm>
            <a:off x="0" y="5157537"/>
            <a:ext cx="1852863" cy="1700463"/>
          </a:xfrm>
          <a:prstGeom prst="rtTriangle">
            <a:avLst/>
          </a:prstGeom>
          <a:solidFill>
            <a:srgbClr val="FF8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83467" y="2404723"/>
            <a:ext cx="110913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3600" b="1" dirty="0" smtClean="0">
                <a:solidFill>
                  <a:schemeClr val="bg1"/>
                </a:solidFill>
                <a:latin typeface="Montserrat" panose="00000500000000000000" pitchFamily="50" charset="-18"/>
              </a:rPr>
              <a:t>AUTORECENZAREA -  </a:t>
            </a:r>
          </a:p>
          <a:p>
            <a:pPr algn="ctr"/>
            <a:r>
              <a:rPr lang="ro-RO" sz="3600" b="1" dirty="0" smtClean="0">
                <a:solidFill>
                  <a:schemeClr val="bg1"/>
                </a:solidFill>
                <a:latin typeface="Montserrat" panose="00000500000000000000" pitchFamily="50" charset="-18"/>
              </a:rPr>
              <a:t>premieră pentru Recensământul populației și </a:t>
            </a:r>
            <a:r>
              <a:rPr lang="ro-RO" sz="3600" b="1" dirty="0" smtClean="0">
                <a:solidFill>
                  <a:schemeClr val="bg1"/>
                </a:solidFill>
                <a:latin typeface="Montserrat" panose="00000500000000000000" pitchFamily="50" charset="-18"/>
              </a:rPr>
              <a:t>locuințelor (runda 2021)</a:t>
            </a:r>
            <a:endParaRPr lang="ro-RO" sz="3600" b="1" dirty="0" smtClean="0">
              <a:solidFill>
                <a:schemeClr val="bg1"/>
              </a:solidFill>
              <a:latin typeface="Montserrat" panose="00000500000000000000" pitchFamily="50" charset="-18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9498" y="870935"/>
            <a:ext cx="783403" cy="81082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03978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854242" y="2038851"/>
            <a:ext cx="10515600" cy="1100138"/>
          </a:xfrm>
        </p:spPr>
        <p:txBody>
          <a:bodyPr>
            <a:normAutofit/>
          </a:bodyPr>
          <a:lstStyle/>
          <a:p>
            <a:r>
              <a:rPr lang="ro-RO" dirty="0" smtClean="0"/>
              <a:t>Importanța recensământului</a:t>
            </a:r>
            <a:br>
              <a:rPr lang="ro-RO" dirty="0" smtClean="0"/>
            </a:br>
            <a:endParaRPr lang="ro-RO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926431" y="3272590"/>
            <a:ext cx="10515600" cy="2462464"/>
          </a:xfrm>
        </p:spPr>
        <p:txBody>
          <a:bodyPr>
            <a:normAutofit/>
          </a:bodyPr>
          <a:lstStyle/>
          <a:p>
            <a:pPr marL="265113" lvl="1" indent="-88900" algn="just">
              <a:lnSpc>
                <a:spcPct val="120000"/>
              </a:lnSpc>
              <a:buNone/>
            </a:pPr>
            <a:r>
              <a:rPr lang="ro-RO" sz="1400" b="1" spc="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400" b="1" spc="15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o-RO" sz="1400" b="1" dirty="0" smtClean="0">
                <a:latin typeface="Times New Roman" pitchFamily="18" charset="0"/>
                <a:cs typeface="Times New Roman" pitchFamily="18" charset="0"/>
              </a:rPr>
              <a:t>Scopul </a:t>
            </a:r>
            <a:r>
              <a:rPr lang="ro-RO" sz="1400" dirty="0" smtClean="0">
                <a:latin typeface="Times New Roman" pitchFamily="18" charset="0"/>
                <a:cs typeface="Times New Roman" pitchFamily="18" charset="0"/>
              </a:rPr>
              <a:t>fundamental al recensământului este acela de a oferi informaţii esenţiale şi de calitate pentru politicile guvernamentale în domeniul economic şi social, inclusiv pentru dezvoltarea umană, pentru cercetare şi pentru mediul de afaceri. </a:t>
            </a:r>
          </a:p>
          <a:p>
            <a:pPr marL="265113" lvl="1" indent="-88900" algn="just">
              <a:lnSpc>
                <a:spcPct val="120000"/>
              </a:lnSpc>
              <a:buNone/>
              <a:tabLst>
                <a:tab pos="898525" algn="l"/>
              </a:tabLst>
            </a:pPr>
            <a:r>
              <a:rPr lang="ro-RO" sz="1400" dirty="0" smtClean="0">
                <a:latin typeface="Times New Roman" pitchFamily="18" charset="0"/>
                <a:cs typeface="Times New Roman" pitchFamily="18" charset="0"/>
              </a:rPr>
              <a:t>         Datele rezultate în urma desfășurării recensământului populației și locuințelor prezintă relevanță și pentru:</a:t>
            </a:r>
          </a:p>
          <a:p>
            <a:pPr lvl="0" algn="just">
              <a:lnSpc>
                <a:spcPct val="70000"/>
              </a:lnSpc>
            </a:pPr>
            <a:r>
              <a:rPr lang="ro-RO" sz="1400" dirty="0" smtClean="0">
                <a:latin typeface="Times New Roman" pitchFamily="18" charset="0"/>
                <a:cs typeface="Times New Roman" pitchFamily="18" charset="0"/>
              </a:rPr>
              <a:t>Alocarea fondurilor europene nerambursabile de care România beneficiază</a:t>
            </a:r>
          </a:p>
          <a:p>
            <a:pPr lvl="0" algn="just">
              <a:lnSpc>
                <a:spcPct val="70000"/>
              </a:lnSpc>
            </a:pPr>
            <a:r>
              <a:rPr lang="ro-RO" sz="1400" dirty="0" smtClean="0">
                <a:latin typeface="Times New Roman" pitchFamily="18" charset="0"/>
                <a:cs typeface="Times New Roman" pitchFamily="18" charset="0"/>
              </a:rPr>
              <a:t>Alocarea sumelor de la bugetul de stat către bugetele locale ale comunelor, orașelor și municipiilor</a:t>
            </a:r>
          </a:p>
          <a:p>
            <a:pPr lvl="0" algn="just">
              <a:lnSpc>
                <a:spcPct val="70000"/>
              </a:lnSpc>
            </a:pPr>
            <a:r>
              <a:rPr lang="ro-RO" sz="1400" dirty="0" smtClean="0">
                <a:latin typeface="Times New Roman" pitchFamily="18" charset="0"/>
                <a:cs typeface="Times New Roman" pitchFamily="18" charset="0"/>
              </a:rPr>
              <a:t>Amenajarea teritoriului</a:t>
            </a:r>
            <a:endParaRPr lang="en-US" sz="1400" kern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o-RO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06E342D-7F1A-4685-ADDE-905667086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28017"/>
            <a:ext cx="10515600" cy="1100138"/>
          </a:xfrm>
        </p:spPr>
        <p:txBody>
          <a:bodyPr/>
          <a:lstStyle/>
          <a:p>
            <a:r>
              <a:rPr lang="en-GB" dirty="0" err="1"/>
              <a:t>Calendarul</a:t>
            </a:r>
            <a:r>
              <a:rPr lang="en-GB" dirty="0"/>
              <a:t> </a:t>
            </a:r>
            <a:r>
              <a:rPr lang="en-GB" dirty="0" err="1"/>
              <a:t>recenz</a:t>
            </a:r>
            <a:r>
              <a:rPr lang="ro-RO" dirty="0"/>
              <a:t>ă</a:t>
            </a:r>
            <a:r>
              <a:rPr lang="en-GB" dirty="0" err="1"/>
              <a:t>rii</a:t>
            </a:r>
            <a:endParaRPr lang="en-GB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="" xmlns:a16="http://schemas.microsoft.com/office/drawing/2014/main" id="{8232CB43-5B5F-4DC2-B555-649C9DD5F1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437926595"/>
              </p:ext>
            </p:extLst>
          </p:nvPr>
        </p:nvGraphicFramePr>
        <p:xfrm>
          <a:off x="1136521" y="2360658"/>
          <a:ext cx="9547521" cy="31281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12405">
                  <a:extLst>
                    <a:ext uri="{9D8B030D-6E8A-4147-A177-3AD203B41FA5}">
                      <a16:colId xmlns="" xmlns:a16="http://schemas.microsoft.com/office/drawing/2014/main" val="3463186163"/>
                    </a:ext>
                  </a:extLst>
                </a:gridCol>
                <a:gridCol w="4235116">
                  <a:extLst>
                    <a:ext uri="{9D8B030D-6E8A-4147-A177-3AD203B41FA5}">
                      <a16:colId xmlns="" xmlns:a16="http://schemas.microsoft.com/office/drawing/2014/main" val="2814813288"/>
                    </a:ext>
                  </a:extLst>
                </a:gridCol>
              </a:tblGrid>
              <a:tr h="414626"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</a:pPr>
                      <a:r>
                        <a:rPr lang="ro-RO" sz="2000" dirty="0">
                          <a:effectLst/>
                          <a:latin typeface="Montserrat" panose="00000500000000000000" pitchFamily="50" charset="-18"/>
                        </a:rPr>
                        <a:t>Recensământ</a:t>
                      </a:r>
                      <a:r>
                        <a:rPr lang="en-GB" sz="2000" dirty="0">
                          <a:effectLst/>
                          <a:latin typeface="Montserrat" panose="00000500000000000000" pitchFamily="50" charset="-18"/>
                        </a:rPr>
                        <a:t>ul</a:t>
                      </a:r>
                      <a:endParaRPr lang="en-US" sz="2400" dirty="0">
                        <a:effectLst/>
                        <a:latin typeface="Montserrat" panose="00000500000000000000" pitchFamily="50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</a:pPr>
                      <a:r>
                        <a:rPr lang="ro-RO" sz="2000" dirty="0">
                          <a:effectLst/>
                          <a:latin typeface="Montserrat" panose="00000500000000000000" pitchFamily="50" charset="-18"/>
                        </a:rPr>
                        <a:t>1 februarie – </a:t>
                      </a:r>
                      <a:r>
                        <a:rPr lang="en-GB" sz="2000" dirty="0">
                          <a:effectLst/>
                          <a:latin typeface="Montserrat" panose="00000500000000000000" pitchFamily="50" charset="-18"/>
                        </a:rPr>
                        <a:t>17</a:t>
                      </a:r>
                      <a:r>
                        <a:rPr lang="ro-RO" sz="2000" dirty="0">
                          <a:effectLst/>
                          <a:latin typeface="Montserrat" panose="00000500000000000000" pitchFamily="50" charset="-18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Montserrat" panose="00000500000000000000" pitchFamily="50" charset="-18"/>
                        </a:rPr>
                        <a:t>iulie</a:t>
                      </a:r>
                      <a:r>
                        <a:rPr lang="ro-RO" sz="2000" dirty="0">
                          <a:effectLst/>
                          <a:latin typeface="Montserrat" panose="00000500000000000000" pitchFamily="50" charset="-18"/>
                        </a:rPr>
                        <a:t> 202</a:t>
                      </a:r>
                      <a:r>
                        <a:rPr lang="en-GB" sz="2000" dirty="0">
                          <a:effectLst/>
                          <a:latin typeface="Montserrat" panose="00000500000000000000" pitchFamily="50" charset="-18"/>
                        </a:rPr>
                        <a:t>2</a:t>
                      </a:r>
                      <a:endParaRPr lang="en-US" sz="2400" dirty="0">
                        <a:effectLst/>
                        <a:latin typeface="Montserrat" panose="00000500000000000000" pitchFamily="50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878908399"/>
                  </a:ext>
                </a:extLst>
              </a:tr>
              <a:tr h="812909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ro-RO" sz="2000" dirty="0">
                          <a:effectLst/>
                          <a:latin typeface="Montserrat" panose="00000500000000000000" pitchFamily="50" charset="-18"/>
                        </a:rPr>
                        <a:t>Preluare date din surse administrative şi populare baz</a:t>
                      </a:r>
                      <a:r>
                        <a:rPr lang="en-GB" sz="2000" dirty="0">
                          <a:effectLst/>
                          <a:latin typeface="Montserrat" panose="00000500000000000000" pitchFamily="50" charset="-18"/>
                        </a:rPr>
                        <a:t>a</a:t>
                      </a:r>
                      <a:r>
                        <a:rPr lang="ro-RO" sz="2000" dirty="0">
                          <a:effectLst/>
                          <a:latin typeface="Montserrat" panose="00000500000000000000" pitchFamily="50" charset="-18"/>
                        </a:rPr>
                        <a:t> de date RPL2021</a:t>
                      </a:r>
                      <a:endParaRPr lang="en-US" sz="2400" dirty="0">
                        <a:effectLst/>
                        <a:latin typeface="Montserrat" panose="00000500000000000000" pitchFamily="50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</a:pPr>
                      <a:r>
                        <a:rPr lang="ro-RO" sz="2000" dirty="0">
                          <a:effectLst/>
                          <a:latin typeface="Montserrat" panose="00000500000000000000" pitchFamily="50" charset="-18"/>
                        </a:rPr>
                        <a:t>1 februarie – 13 martie 2022</a:t>
                      </a:r>
                      <a:endParaRPr lang="en-US" sz="2400" dirty="0">
                        <a:effectLst/>
                        <a:latin typeface="Montserrat" panose="00000500000000000000" pitchFamily="50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251585908"/>
                  </a:ext>
                </a:extLst>
              </a:tr>
              <a:tr h="670986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ro-RO" sz="2000" dirty="0" err="1" smtClean="0">
                          <a:effectLst/>
                          <a:latin typeface="Montserrat" panose="00000500000000000000" pitchFamily="50" charset="-18"/>
                        </a:rPr>
                        <a:t>Autorecenzarea</a:t>
                      </a:r>
                      <a:endParaRPr lang="en-US" sz="2400" dirty="0">
                        <a:effectLst/>
                        <a:latin typeface="Montserrat" panose="00000500000000000000" pitchFamily="50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</a:pPr>
                      <a:r>
                        <a:rPr lang="ro-RO" sz="2000" dirty="0">
                          <a:effectLst/>
                          <a:latin typeface="Montserrat" panose="00000500000000000000" pitchFamily="50" charset="-18"/>
                        </a:rPr>
                        <a:t>14 martie – 15 mai 2022</a:t>
                      </a:r>
                      <a:endParaRPr lang="en-US" sz="2400" dirty="0">
                        <a:effectLst/>
                        <a:latin typeface="Montserrat" panose="00000500000000000000" pitchFamily="50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60625875"/>
                  </a:ext>
                </a:extLst>
              </a:tr>
              <a:tr h="1229669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ro-RO" sz="2000" dirty="0">
                          <a:effectLst/>
                          <a:latin typeface="Montserrat" panose="00000500000000000000" pitchFamily="50" charset="-18"/>
                        </a:rPr>
                        <a:t>Colectarea datelor de către recenzori, prin interviuri faţă-în-faţă</a:t>
                      </a:r>
                      <a:r>
                        <a:rPr lang="en-GB" sz="2000" dirty="0">
                          <a:effectLst/>
                          <a:latin typeface="Montserrat" panose="00000500000000000000" pitchFamily="50" charset="-18"/>
                        </a:rPr>
                        <a:t> </a:t>
                      </a:r>
                      <a:endParaRPr lang="ro-RO" sz="2000" dirty="0">
                        <a:effectLst/>
                        <a:latin typeface="Montserrat" panose="00000500000000000000" pitchFamily="50" charset="-18"/>
                      </a:endParaRPr>
                    </a:p>
                    <a:p>
                      <a:pPr marL="0" lvl="0" indent="0" algn="l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n-GB" sz="2000" dirty="0">
                          <a:effectLst/>
                          <a:latin typeface="Montserrat" panose="00000500000000000000" pitchFamily="50" charset="-18"/>
                        </a:rPr>
                        <a:t>(cu </a:t>
                      </a:r>
                      <a:r>
                        <a:rPr lang="ro-RO" sz="2000" dirty="0">
                          <a:effectLst/>
                          <a:latin typeface="Montserrat" panose="00000500000000000000" pitchFamily="50" charset="-18"/>
                        </a:rPr>
                        <a:t>î</a:t>
                      </a:r>
                      <a:r>
                        <a:rPr lang="en-GB" sz="2000" dirty="0" err="1">
                          <a:effectLst/>
                          <a:latin typeface="Montserrat" panose="00000500000000000000" pitchFamily="50" charset="-18"/>
                        </a:rPr>
                        <a:t>nregistrare</a:t>
                      </a:r>
                      <a:r>
                        <a:rPr lang="en-GB" sz="2000" dirty="0">
                          <a:effectLst/>
                          <a:latin typeface="Montserrat" panose="00000500000000000000" pitchFamily="50" charset="-18"/>
                        </a:rPr>
                        <a:t> date </a:t>
                      </a:r>
                      <a:r>
                        <a:rPr lang="en-GB" sz="2000" dirty="0" err="1">
                          <a:effectLst/>
                          <a:latin typeface="Montserrat" panose="00000500000000000000" pitchFamily="50" charset="-18"/>
                        </a:rPr>
                        <a:t>pe</a:t>
                      </a:r>
                      <a:r>
                        <a:rPr lang="en-GB" sz="2000" dirty="0">
                          <a:effectLst/>
                          <a:latin typeface="Montserrat" panose="00000500000000000000" pitchFamily="50" charset="-18"/>
                        </a:rPr>
                        <a:t> tablet</a:t>
                      </a:r>
                      <a:r>
                        <a:rPr lang="ro-RO" sz="2000" dirty="0">
                          <a:effectLst/>
                          <a:latin typeface="Montserrat" panose="00000500000000000000" pitchFamily="50" charset="-18"/>
                        </a:rPr>
                        <a:t>ă</a:t>
                      </a:r>
                      <a:r>
                        <a:rPr lang="en-GB" sz="2000" dirty="0">
                          <a:effectLst/>
                          <a:latin typeface="Montserrat" panose="00000500000000000000" pitchFamily="50" charset="-18"/>
                        </a:rPr>
                        <a:t>)</a:t>
                      </a:r>
                      <a:endParaRPr lang="en-US" sz="2400" dirty="0">
                        <a:effectLst/>
                        <a:latin typeface="Montserrat" panose="00000500000000000000" pitchFamily="50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</a:pPr>
                      <a:r>
                        <a:rPr lang="it-IT" sz="2000" dirty="0">
                          <a:effectLst/>
                          <a:latin typeface="Montserrat" panose="00000500000000000000" pitchFamily="50" charset="-18"/>
                        </a:rPr>
                        <a:t>16 mai – 17 iulie 2022</a:t>
                      </a:r>
                      <a:endParaRPr lang="en-US" sz="2400" dirty="0">
                        <a:effectLst/>
                        <a:latin typeface="Montserrat" panose="00000500000000000000" pitchFamily="50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5474847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24612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4347" y="1685925"/>
            <a:ext cx="10515600" cy="324178"/>
          </a:xfrm>
        </p:spPr>
        <p:txBody>
          <a:bodyPr>
            <a:noAutofit/>
          </a:bodyPr>
          <a:lstStyle/>
          <a:p>
            <a:r>
              <a:rPr lang="ro-RO" dirty="0" err="1" smtClean="0"/>
              <a:t>Autorecenzarea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2591" y="4241468"/>
            <a:ext cx="10840453" cy="1935710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buNone/>
            </a:pPr>
            <a:r>
              <a:rPr lang="en-US" sz="1400" b="1" kern="1400" dirty="0" err="1" smtClean="0">
                <a:latin typeface="Times New Roman" pitchFamily="18" charset="0"/>
                <a:cs typeface="Times New Roman" pitchFamily="18" charset="0"/>
              </a:rPr>
              <a:t>Autorecenzarea</a:t>
            </a:r>
            <a:r>
              <a:rPr lang="en-US" sz="1400" kern="1400" dirty="0" smtClean="0">
                <a:latin typeface="Times New Roman" pitchFamily="18" charset="0"/>
                <a:cs typeface="Times New Roman" pitchFamily="18" charset="0"/>
              </a:rPr>
              <a:t> – premier</a:t>
            </a:r>
            <a:r>
              <a:rPr lang="ro-RO" sz="1400" kern="1400" dirty="0" smtClean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1400" kern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400" kern="1400" dirty="0" smtClean="0">
                <a:latin typeface="Times New Roman" pitchFamily="18" charset="0"/>
                <a:cs typeface="Times New Roman" pitchFamily="18" charset="0"/>
              </a:rPr>
              <a:t>î</a:t>
            </a:r>
            <a:r>
              <a:rPr lang="en-US" sz="1400" kern="1400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sz="1400" kern="1400" dirty="0" err="1" smtClean="0">
                <a:latin typeface="Times New Roman" pitchFamily="18" charset="0"/>
                <a:cs typeface="Times New Roman" pitchFamily="18" charset="0"/>
              </a:rPr>
              <a:t>statistica</a:t>
            </a:r>
            <a:r>
              <a:rPr lang="en-US" sz="1400" kern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kern="1400" dirty="0" err="1" smtClean="0">
                <a:latin typeface="Times New Roman" pitchFamily="18" charset="0"/>
                <a:cs typeface="Times New Roman" pitchFamily="18" charset="0"/>
              </a:rPr>
              <a:t>rom</a:t>
            </a:r>
            <a:r>
              <a:rPr lang="ro-RO" sz="1400" kern="1400" dirty="0" smtClean="0">
                <a:latin typeface="Times New Roman" pitchFamily="18" charset="0"/>
                <a:cs typeface="Times New Roman" pitchFamily="18" charset="0"/>
              </a:rPr>
              <a:t>â</a:t>
            </a:r>
            <a:r>
              <a:rPr lang="en-US" sz="1400" kern="1400" dirty="0" err="1" smtClean="0">
                <a:latin typeface="Times New Roman" pitchFamily="18" charset="0"/>
                <a:cs typeface="Times New Roman" pitchFamily="18" charset="0"/>
              </a:rPr>
              <a:t>neasc</a:t>
            </a:r>
            <a:r>
              <a:rPr lang="ro-RO" sz="1400" kern="1400" dirty="0" smtClean="0">
                <a:latin typeface="Times New Roman" pitchFamily="18" charset="0"/>
                <a:cs typeface="Times New Roman" pitchFamily="18" charset="0"/>
              </a:rPr>
              <a:t>ă</a:t>
            </a:r>
            <a:endParaRPr lang="en-US" sz="1400" kern="14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100000"/>
              </a:lnSpc>
            </a:pPr>
            <a:r>
              <a:rPr lang="ro-RO" sz="1400" kern="1400" dirty="0" err="1" smtClean="0">
                <a:latin typeface="Times New Roman" pitchFamily="18" charset="0"/>
                <a:cs typeface="Times New Roman" pitchFamily="18" charset="0"/>
              </a:rPr>
              <a:t>Autorecenzarea</a:t>
            </a:r>
            <a:r>
              <a:rPr lang="ro-RO" sz="1400" kern="1400" dirty="0" smtClean="0">
                <a:latin typeface="Times New Roman" pitchFamily="18" charset="0"/>
                <a:cs typeface="Times New Roman" pitchFamily="18" charset="0"/>
              </a:rPr>
              <a:t> se va putea realiza de pe orice telefon mobil tip </a:t>
            </a:r>
            <a:r>
              <a:rPr lang="ro-RO" sz="1400" kern="1400" dirty="0" err="1" smtClean="0">
                <a:latin typeface="Times New Roman" pitchFamily="18" charset="0"/>
                <a:cs typeface="Times New Roman" pitchFamily="18" charset="0"/>
              </a:rPr>
              <a:t>smartphone</a:t>
            </a:r>
            <a:r>
              <a:rPr lang="ro-RO" sz="1400" kern="1400" dirty="0" smtClean="0">
                <a:latin typeface="Times New Roman" pitchFamily="18" charset="0"/>
                <a:cs typeface="Times New Roman" pitchFamily="18" charset="0"/>
              </a:rPr>
              <a:t>, tabletă, laptop sau PC</a:t>
            </a:r>
            <a:endParaRPr lang="en-US" sz="1400" kern="14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100000"/>
              </a:lnSpc>
            </a:pPr>
            <a:r>
              <a:rPr lang="en-US" sz="1400" kern="1400" dirty="0" err="1" smtClean="0">
                <a:latin typeface="Times New Roman" pitchFamily="18" charset="0"/>
                <a:cs typeface="Times New Roman" pitchFamily="18" charset="0"/>
              </a:rPr>
              <a:t>Chestionarul</a:t>
            </a:r>
            <a:r>
              <a:rPr lang="en-US" sz="1400" kern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kern="1400" dirty="0" err="1" smtClean="0">
                <a:latin typeface="Times New Roman" pitchFamily="18" charset="0"/>
                <a:cs typeface="Times New Roman" pitchFamily="18" charset="0"/>
              </a:rPr>
              <a:t>pentru</a:t>
            </a:r>
            <a:r>
              <a:rPr lang="en-US" sz="1400" kern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kern="1400" dirty="0" err="1" smtClean="0">
                <a:latin typeface="Times New Roman" pitchFamily="18" charset="0"/>
                <a:cs typeface="Times New Roman" pitchFamily="18" charset="0"/>
              </a:rPr>
              <a:t>autorecenzare</a:t>
            </a:r>
            <a:r>
              <a:rPr lang="en-US" sz="1400" kern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400" kern="1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400" kern="1400" dirty="0" err="1" smtClean="0">
                <a:latin typeface="Times New Roman" pitchFamily="18" charset="0"/>
                <a:cs typeface="Times New Roman" pitchFamily="18" charset="0"/>
              </a:rPr>
              <a:t>disponibil</a:t>
            </a:r>
            <a:r>
              <a:rPr lang="en-US" sz="1400" kern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400" kern="1400" dirty="0" smtClean="0">
                <a:latin typeface="Times New Roman" pitchFamily="18" charset="0"/>
                <a:cs typeface="Times New Roman" pitchFamily="18" charset="0"/>
              </a:rPr>
              <a:t>î</a:t>
            </a:r>
            <a:r>
              <a:rPr lang="en-US" sz="1400" kern="1400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sz="1400" kern="1400" dirty="0" err="1" smtClean="0">
                <a:latin typeface="Times New Roman" pitchFamily="18" charset="0"/>
                <a:cs typeface="Times New Roman" pitchFamily="18" charset="0"/>
              </a:rPr>
              <a:t>limbile</a:t>
            </a:r>
            <a:r>
              <a:rPr lang="en-US" sz="1400" kern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kern="1400" dirty="0" err="1" smtClean="0">
                <a:latin typeface="Times New Roman" pitchFamily="18" charset="0"/>
                <a:cs typeface="Times New Roman" pitchFamily="18" charset="0"/>
              </a:rPr>
              <a:t>minorit</a:t>
            </a:r>
            <a:r>
              <a:rPr lang="ro-RO" sz="1400" kern="1400" dirty="0" err="1" smtClean="0">
                <a:latin typeface="Times New Roman" pitchFamily="18" charset="0"/>
                <a:cs typeface="Times New Roman" pitchFamily="18" charset="0"/>
              </a:rPr>
              <a:t>ăţ</a:t>
            </a:r>
            <a:r>
              <a:rPr lang="en-US" sz="1400" kern="1400" dirty="0" err="1" smtClean="0">
                <a:latin typeface="Times New Roman" pitchFamily="18" charset="0"/>
                <a:cs typeface="Times New Roman" pitchFamily="18" charset="0"/>
              </a:rPr>
              <a:t>ilor</a:t>
            </a:r>
            <a:r>
              <a:rPr lang="en-US" sz="1400" kern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kern="14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ro-RO" sz="1400" kern="1400" dirty="0" smtClean="0">
                <a:latin typeface="Times New Roman" pitchFamily="18" charset="0"/>
                <a:cs typeface="Times New Roman" pitchFamily="18" charset="0"/>
              </a:rPr>
              <a:t>ţ</a:t>
            </a:r>
            <a:r>
              <a:rPr lang="en-US" sz="1400" kern="1400" dirty="0" err="1" smtClean="0">
                <a:latin typeface="Times New Roman" pitchFamily="18" charset="0"/>
                <a:cs typeface="Times New Roman" pitchFamily="18" charset="0"/>
              </a:rPr>
              <a:t>ionale</a:t>
            </a:r>
            <a:r>
              <a:rPr lang="en-US" sz="1400" kern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400" kern="1400" dirty="0" smtClean="0">
                <a:latin typeface="Times New Roman" pitchFamily="18" charset="0"/>
                <a:cs typeface="Times New Roman" pitchFamily="18" charset="0"/>
              </a:rPr>
              <a:t>ş</a:t>
            </a:r>
            <a:r>
              <a:rPr lang="en-US" sz="1400" kern="1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400" kern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400" kern="1400" dirty="0" smtClean="0">
                <a:latin typeface="Times New Roman" pitchFamily="18" charset="0"/>
                <a:cs typeface="Times New Roman" pitchFamily="18" charset="0"/>
              </a:rPr>
              <a:t>î</a:t>
            </a:r>
            <a:r>
              <a:rPr lang="en-US" sz="1400" kern="1400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sz="1400" kern="1400" dirty="0" err="1" smtClean="0">
                <a:latin typeface="Times New Roman" pitchFamily="18" charset="0"/>
                <a:cs typeface="Times New Roman" pitchFamily="18" charset="0"/>
              </a:rPr>
              <a:t>limba</a:t>
            </a:r>
            <a:r>
              <a:rPr lang="en-US" sz="1400" kern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kern="1400" dirty="0" err="1" smtClean="0">
                <a:latin typeface="Times New Roman" pitchFamily="18" charset="0"/>
                <a:cs typeface="Times New Roman" pitchFamily="18" charset="0"/>
              </a:rPr>
              <a:t>englez</a:t>
            </a:r>
            <a:r>
              <a:rPr lang="ro-RO" sz="1400" kern="1400" dirty="0" smtClean="0">
                <a:latin typeface="Times New Roman" pitchFamily="18" charset="0"/>
                <a:cs typeface="Times New Roman" pitchFamily="18" charset="0"/>
              </a:rPr>
              <a:t>ă</a:t>
            </a:r>
          </a:p>
          <a:p>
            <a:pPr algn="just" fontAlgn="t">
              <a:lnSpc>
                <a:spcPct val="100000"/>
              </a:lnSpc>
            </a:pPr>
            <a:r>
              <a:rPr lang="ro-RO" sz="1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Pasul 1: </a:t>
            </a:r>
            <a:r>
              <a:rPr lang="en-GB" sz="1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400" dirty="0" smtClean="0">
                <a:latin typeface="Times New Roman" pitchFamily="18" charset="0"/>
                <a:cs typeface="Times New Roman" pitchFamily="18" charset="0"/>
              </a:rPr>
              <a:t>se</a:t>
            </a:r>
            <a:r>
              <a:rPr lang="ro-RO" sz="1400" dirty="0" smtClean="0">
                <a:latin typeface="Times New Roman" pitchFamily="18" charset="0"/>
                <a:cs typeface="Times New Roman" pitchFamily="18" charset="0"/>
              </a:rPr>
              <a:t> complet</a:t>
            </a:r>
            <a:r>
              <a:rPr lang="en-GB" sz="1400" dirty="0" err="1" smtClean="0">
                <a:latin typeface="Times New Roman" pitchFamily="18" charset="0"/>
                <a:cs typeface="Times New Roman" pitchFamily="18" charset="0"/>
              </a:rPr>
              <a:t>eaz</a:t>
            </a:r>
            <a:r>
              <a:rPr lang="ro-RO" sz="1400" dirty="0" smtClean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GB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400" dirty="0" smtClean="0">
                <a:latin typeface="Times New Roman" pitchFamily="18" charset="0"/>
                <a:cs typeface="Times New Roman" pitchFamily="18" charset="0"/>
              </a:rPr>
              <a:t>formularul de preînregistrare, pentru toţi membrii gospodăriei, disponibil la adresa: </a:t>
            </a:r>
            <a:r>
              <a:rPr lang="ro-RO" sz="1400" u="sng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www.recensamantromania.ro</a:t>
            </a:r>
            <a:endParaRPr lang="en-GB" sz="14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t">
              <a:lnSpc>
                <a:spcPct val="100000"/>
              </a:lnSpc>
            </a:pPr>
            <a:r>
              <a:rPr lang="ro-RO" sz="1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Pasul 2: </a:t>
            </a:r>
            <a:r>
              <a:rPr lang="ro-RO" sz="1400" dirty="0" smtClean="0">
                <a:latin typeface="Times New Roman" pitchFamily="18" charset="0"/>
                <a:cs typeface="Times New Roman" pitchFamily="18" charset="0"/>
              </a:rPr>
              <a:t>fiecare membru al gospodăriei </a:t>
            </a:r>
            <a:r>
              <a:rPr lang="ro-RO" sz="1400" dirty="0" err="1" smtClean="0">
                <a:latin typeface="Times New Roman" pitchFamily="18" charset="0"/>
                <a:cs typeface="Times New Roman" pitchFamily="18" charset="0"/>
              </a:rPr>
              <a:t>îş</a:t>
            </a:r>
            <a:r>
              <a:rPr lang="en-GB" sz="1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o-RO" sz="1400" dirty="0" smtClean="0">
                <a:latin typeface="Times New Roman" pitchFamily="18" charset="0"/>
                <a:cs typeface="Times New Roman" pitchFamily="18" charset="0"/>
              </a:rPr>
              <a:t> complete</a:t>
            </a:r>
            <a:r>
              <a:rPr lang="en-GB" sz="1400" dirty="0" err="1" smtClean="0">
                <a:latin typeface="Times New Roman" pitchFamily="18" charset="0"/>
                <a:cs typeface="Times New Roman" pitchFamily="18" charset="0"/>
              </a:rPr>
              <a:t>az</a:t>
            </a:r>
            <a:r>
              <a:rPr lang="ro-RO" sz="1400" dirty="0" smtClean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GB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400" dirty="0" smtClean="0">
                <a:latin typeface="Times New Roman" pitchFamily="18" charset="0"/>
                <a:cs typeface="Times New Roman" pitchFamily="18" charset="0"/>
              </a:rPr>
              <a:t>chestionar</a:t>
            </a:r>
            <a:r>
              <a:rPr lang="en-GB" sz="1400" dirty="0" err="1" smtClean="0">
                <a:latin typeface="Times New Roman" pitchFamily="18" charset="0"/>
                <a:cs typeface="Times New Roman" pitchFamily="18" charset="0"/>
              </a:rPr>
              <a:t>ul</a:t>
            </a:r>
            <a:r>
              <a:rPr lang="ro-RO" sz="1400" dirty="0" smtClean="0">
                <a:latin typeface="Times New Roman" pitchFamily="18" charset="0"/>
                <a:cs typeface="Times New Roman" pitchFamily="18" charset="0"/>
              </a:rPr>
              <a:t> individual</a:t>
            </a:r>
            <a:r>
              <a:rPr lang="en-GB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400" dirty="0" smtClean="0">
                <a:latin typeface="Times New Roman" pitchFamily="18" charset="0"/>
                <a:cs typeface="Times New Roman" pitchFamily="18" charset="0"/>
              </a:rPr>
              <a:t>accesându-și propriul chestionar prin link-ul primit pe adresa de email indicată la preînregistrarea de la Pasul 1.</a:t>
            </a:r>
          </a:p>
        </p:txBody>
      </p:sp>
      <p:sp>
        <p:nvSpPr>
          <p:cNvPr id="4" name="Dreptunghi 3"/>
          <p:cNvSpPr/>
          <p:nvPr/>
        </p:nvSpPr>
        <p:spPr>
          <a:xfrm>
            <a:off x="1079938" y="2379519"/>
            <a:ext cx="9120352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o-RO" sz="1400" b="1" dirty="0" smtClean="0">
                <a:latin typeface="Times New Roman" pitchFamily="18" charset="0"/>
                <a:cs typeface="Times New Roman" pitchFamily="18" charset="0"/>
              </a:rPr>
              <a:t>Beneficii:</a:t>
            </a:r>
          </a:p>
          <a:p>
            <a:pPr>
              <a:lnSpc>
                <a:spcPct val="150000"/>
              </a:lnSpc>
            </a:pPr>
            <a:r>
              <a:rPr lang="ro-RO" sz="1400" dirty="0" smtClean="0">
                <a:latin typeface="Times New Roman" pitchFamily="18" charset="0"/>
                <a:cs typeface="Times New Roman" pitchFamily="18" charset="0"/>
              </a:rPr>
              <a:t>- evitarea contactului cu recenzorul</a:t>
            </a:r>
            <a:endParaRPr lang="en-GB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o-RO" sz="1400" dirty="0" smtClean="0">
                <a:latin typeface="Times New Roman" pitchFamily="18" charset="0"/>
                <a:cs typeface="Times New Roman" pitchFamily="18" charset="0"/>
              </a:rPr>
              <a:t>- gestionarea timpului liber conform preferințelor</a:t>
            </a:r>
            <a:endParaRPr lang="en-GB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ro-RO" sz="1400" dirty="0" smtClean="0">
                <a:latin typeface="Times New Roman" pitchFamily="18" charset="0"/>
                <a:cs typeface="Times New Roman" pitchFamily="18" charset="0"/>
              </a:rPr>
              <a:t> asigurarea calității răspunsurilor furnizate direct de către persoana recenzată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o-RO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salariații care se </a:t>
            </a:r>
            <a:r>
              <a:rPr lang="ro-RO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autorecenzează</a:t>
            </a:r>
            <a:r>
              <a:rPr lang="ro-RO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au dreptul la o zi liberă, plătită</a:t>
            </a:r>
            <a:endParaRPr lang="en-GB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14098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854242" y="1405188"/>
            <a:ext cx="10515600" cy="1100138"/>
          </a:xfrm>
        </p:spPr>
        <p:txBody>
          <a:bodyPr/>
          <a:lstStyle/>
          <a:p>
            <a:pPr algn="ctr"/>
            <a:r>
              <a:rPr lang="ro-RO" dirty="0" err="1" smtClean="0"/>
              <a:t>Autorecenzarea</a:t>
            </a:r>
            <a:r>
              <a:rPr lang="ro-RO" dirty="0" smtClean="0"/>
              <a:t> asistată</a:t>
            </a:r>
            <a:endParaRPr lang="ro-RO" b="0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838200" y="2614862"/>
            <a:ext cx="10515600" cy="356134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ro-R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A</a:t>
            </a:r>
            <a:r>
              <a:rPr lang="en-GB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utorecenzarea</a:t>
            </a:r>
            <a:r>
              <a:rPr lang="en-GB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asistată</a:t>
            </a:r>
            <a:r>
              <a:rPr lang="ro-R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denumită în continuare ARA, re</a:t>
            </a:r>
            <a:r>
              <a:rPr lang="en-GB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prezintă</a:t>
            </a:r>
            <a:r>
              <a:rPr lang="en-GB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acţiunea</a:t>
            </a:r>
            <a:r>
              <a:rPr lang="en-GB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</a:t>
            </a:r>
            <a:r>
              <a:rPr lang="en-GB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care </a:t>
            </a:r>
            <a:r>
              <a:rPr lang="en-GB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înregistrarea</a:t>
            </a:r>
            <a:r>
              <a:rPr lang="en-GB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informaţiilor</a:t>
            </a:r>
            <a:r>
              <a:rPr lang="en-GB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cuprinse</a:t>
            </a:r>
            <a:r>
              <a:rPr lang="en-GB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GB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programul</a:t>
            </a:r>
            <a:r>
              <a:rPr lang="en-GB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GB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observare</a:t>
            </a:r>
            <a:r>
              <a:rPr lang="en-GB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al</a:t>
            </a:r>
            <a:r>
              <a:rPr lang="ro-R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recensământului</a:t>
            </a:r>
            <a:r>
              <a:rPr lang="en-GB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GB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efectuată</a:t>
            </a:r>
            <a:r>
              <a:rPr lang="en-GB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GB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către</a:t>
            </a:r>
            <a:r>
              <a:rPr lang="en-GB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persoana</a:t>
            </a:r>
            <a:r>
              <a:rPr lang="en-GB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însăşi</a:t>
            </a:r>
            <a:r>
              <a:rPr lang="en-GB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cu </a:t>
            </a:r>
            <a:r>
              <a:rPr lang="en-GB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sprijinul</a:t>
            </a:r>
            <a:r>
              <a:rPr lang="en-GB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unui</a:t>
            </a:r>
            <a:r>
              <a:rPr lang="en-GB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recenzor</a:t>
            </a:r>
            <a:r>
              <a:rPr lang="ro-R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  <a:buNone/>
            </a:pPr>
            <a:r>
              <a:rPr lang="ro-R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GB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Autorecenzarea</a:t>
            </a:r>
            <a:r>
              <a:rPr lang="en-GB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asistată</a:t>
            </a:r>
            <a:r>
              <a:rPr lang="en-GB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GB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poate</a:t>
            </a:r>
            <a:r>
              <a:rPr lang="en-GB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realiza</a:t>
            </a:r>
            <a:r>
              <a:rPr lang="ro-RO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în perioada 14 martie – 15 mai 2022, în spații special amenajate de către primării</a:t>
            </a:r>
            <a:r>
              <a:rPr lang="en-GB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o-RO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</a:pPr>
            <a:r>
              <a:rPr lang="ro-R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pe echipamentul propriu al persoanei care se autorecenzează, sub îndrumarea recenzorului ARA</a:t>
            </a:r>
          </a:p>
          <a:p>
            <a:pPr lvl="0" algn="just">
              <a:lnSpc>
                <a:spcPct val="150000"/>
              </a:lnSpc>
            </a:pPr>
            <a:r>
              <a:rPr lang="ro-RO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pe tabletele electronice puse la dispoziție de UJIR sub îndrumarea recenzorului ARA</a:t>
            </a:r>
          </a:p>
          <a:p>
            <a:pPr algn="just">
              <a:lnSpc>
                <a:spcPct val="150000"/>
              </a:lnSpc>
              <a:buNone/>
            </a:pPr>
            <a:r>
              <a:rPr lang="ro-RO" sz="1400" dirty="0" smtClean="0">
                <a:latin typeface="Times New Roman" pitchFamily="18" charset="0"/>
                <a:cs typeface="Times New Roman" pitchFamily="18" charset="0"/>
              </a:rPr>
              <a:t>     Fiecare tabletă va avea acces la internet și va dispune de câte o adresă de email dedicată spre a fi utilizată pentru realizarea pre-înregistrării persoanelor asistate (în cazul în care acestea nu dispun, în prealabil, de o adresă de e-mail) și ulterior, pentru primirea link-urilor de unde oamenii să poată să își acceseze propriile chestionare electronice. </a:t>
            </a:r>
          </a:p>
          <a:p>
            <a:pPr lvl="0" algn="just">
              <a:lnSpc>
                <a:spcPct val="100000"/>
              </a:lnSpc>
              <a:buNone/>
            </a:pPr>
            <a:endParaRPr lang="ro-RO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59499E6-E9DF-4D9D-AB2E-0A6AE82BE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158" y="1501441"/>
            <a:ext cx="10515600" cy="808622"/>
          </a:xfrm>
        </p:spPr>
        <p:txBody>
          <a:bodyPr/>
          <a:lstStyle/>
          <a:p>
            <a:r>
              <a:rPr lang="ro-RO" dirty="0" err="1" smtClean="0"/>
              <a:t>Autorecenzarea</a:t>
            </a:r>
            <a:r>
              <a:rPr lang="ro-RO" dirty="0" smtClean="0"/>
              <a:t> asistată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3FD008A-BD00-4DD1-9035-A84FD2F44D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0074" y="2695073"/>
            <a:ext cx="10515600" cy="3281363"/>
          </a:xfrm>
        </p:spPr>
        <p:txBody>
          <a:bodyPr>
            <a:normAutofit/>
          </a:bodyPr>
          <a:lstStyle/>
          <a:p>
            <a:pPr marL="0" indent="0" algn="just" fontAlgn="t">
              <a:lnSpc>
                <a:spcPct val="150000"/>
              </a:lnSpc>
              <a:spcBef>
                <a:spcPts val="0"/>
              </a:spcBef>
              <a:buNone/>
            </a:pPr>
            <a:r>
              <a:rPr lang="ro-RO" sz="1400" dirty="0" smtClean="0">
                <a:latin typeface="Times New Roman" pitchFamily="18" charset="0"/>
                <a:cs typeface="Times New Roman" pitchFamily="18" charset="0"/>
              </a:rPr>
              <a:t>Plata recenzorilor pentru </a:t>
            </a:r>
            <a:r>
              <a:rPr lang="ro-RO" sz="1400" dirty="0" err="1" smtClean="0">
                <a:latin typeface="Times New Roman" pitchFamily="18" charset="0"/>
                <a:cs typeface="Times New Roman" pitchFamily="18" charset="0"/>
              </a:rPr>
              <a:t>autorecenzarea</a:t>
            </a:r>
            <a:r>
              <a:rPr lang="ro-RO" sz="1400" dirty="0" smtClean="0">
                <a:latin typeface="Times New Roman" pitchFamily="18" charset="0"/>
                <a:cs typeface="Times New Roman" pitchFamily="18" charset="0"/>
              </a:rPr>
              <a:t> asistată se asigură din sume defalcate din taxa pe valoarea adăugată pentru echilibrarea bugetelor locale, aprobate în anexa la legea bugetului de stat într-o poziţie globală distinctă.</a:t>
            </a:r>
          </a:p>
          <a:p>
            <a:pPr marL="0" indent="0" algn="just" fontAlgn="t">
              <a:lnSpc>
                <a:spcPct val="150000"/>
              </a:lnSpc>
              <a:spcBef>
                <a:spcPts val="0"/>
              </a:spcBef>
              <a:buNone/>
            </a:pPr>
            <a:r>
              <a:rPr lang="ro-RO" sz="1400" dirty="0" smtClean="0">
                <a:latin typeface="Times New Roman" pitchFamily="18" charset="0"/>
                <a:cs typeface="Times New Roman" pitchFamily="18" charset="0"/>
              </a:rPr>
              <a:t>Numărul de recenzori ARA se stabilește în funcție de dimensiunea </a:t>
            </a:r>
            <a:r>
              <a:rPr lang="ro-RO" sz="1400" dirty="0" err="1" smtClean="0">
                <a:latin typeface="Times New Roman" pitchFamily="18" charset="0"/>
                <a:cs typeface="Times New Roman" pitchFamily="18" charset="0"/>
              </a:rPr>
              <a:t>UAT-urilor</a:t>
            </a:r>
            <a:r>
              <a:rPr lang="ro-RO" sz="1400" dirty="0" smtClean="0">
                <a:latin typeface="Times New Roman" pitchFamily="18" charset="0"/>
                <a:cs typeface="Times New Roman" pitchFamily="18" charset="0"/>
              </a:rPr>
              <a:t>, conform populației țintă estimate la data de 1 decembrie 2021, respectiv minim un recenzor (pentru localitățile sub 2.501 locuitori) și 14 recenzori pentru municipiul Slatina (între 50.001 – 200.000 locuitori).</a:t>
            </a:r>
          </a:p>
          <a:p>
            <a:pPr marL="0" indent="0" algn="just" fontAlgn="t">
              <a:lnSpc>
                <a:spcPct val="150000"/>
              </a:lnSpc>
              <a:spcBef>
                <a:spcPts val="0"/>
              </a:spcBef>
              <a:buNone/>
            </a:pPr>
            <a:r>
              <a:rPr lang="ro-RO" sz="1400" dirty="0" smtClean="0">
                <a:latin typeface="Times New Roman" pitchFamily="18" charset="0"/>
                <a:cs typeface="Times New Roman" pitchFamily="18" charset="0"/>
              </a:rPr>
              <a:t>La nivelul județului Olt pentru activitatea de </a:t>
            </a:r>
            <a:r>
              <a:rPr lang="ro-RO" sz="1400" dirty="0" err="1" smtClean="0">
                <a:latin typeface="Times New Roman" pitchFamily="18" charset="0"/>
                <a:cs typeface="Times New Roman" pitchFamily="18" charset="0"/>
              </a:rPr>
              <a:t>autorecenzare</a:t>
            </a:r>
            <a:r>
              <a:rPr lang="ro-RO" sz="1400" dirty="0" smtClean="0">
                <a:latin typeface="Times New Roman" pitchFamily="18" charset="0"/>
                <a:cs typeface="Times New Roman" pitchFamily="18" charset="0"/>
              </a:rPr>
              <a:t> asistată vom avea 186 recenzori (50 în mediul urban și 136 în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400" dirty="0" smtClean="0">
                <a:latin typeface="Times New Roman" pitchFamily="18" charset="0"/>
                <a:cs typeface="Times New Roman" pitchFamily="18" charset="0"/>
              </a:rPr>
              <a:t>mediul rural), în total 372 tablete – câte două tablete pentru fiecare recenzor ARA. </a:t>
            </a:r>
          </a:p>
          <a:p>
            <a:pPr marL="0" indent="0" algn="just" fontAlgn="t">
              <a:lnSpc>
                <a:spcPct val="150000"/>
              </a:lnSpc>
              <a:spcBef>
                <a:spcPts val="0"/>
              </a:spcBef>
              <a:buNone/>
            </a:pPr>
            <a:r>
              <a:rPr lang="ro-RO" sz="1400" dirty="0" smtClean="0">
                <a:latin typeface="Times New Roman" pitchFamily="18" charset="0"/>
                <a:cs typeface="Times New Roman" pitchFamily="18" charset="0"/>
              </a:rPr>
              <a:t>Locurile în care se instalează posturile pentru desfășurarea </a:t>
            </a:r>
            <a:r>
              <a:rPr lang="ro-RO" sz="1400" dirty="0" err="1" smtClean="0">
                <a:latin typeface="Times New Roman" pitchFamily="18" charset="0"/>
                <a:cs typeface="Times New Roman" pitchFamily="18" charset="0"/>
              </a:rPr>
              <a:t>autorecenzării</a:t>
            </a:r>
            <a:r>
              <a:rPr lang="ro-RO" sz="1400" dirty="0" smtClean="0">
                <a:latin typeface="Times New Roman" pitchFamily="18" charset="0"/>
                <a:cs typeface="Times New Roman" pitchFamily="18" charset="0"/>
              </a:rPr>
              <a:t> asistate sunt stabilite de către primarul fiecărei localități, prin consultare cu reprezentanții Unității Județene de Implementare a Recensământului (UJIR). Punctele de lucru instalate trebuie să devină operaționale până la data de 10 martie a.c.</a:t>
            </a:r>
          </a:p>
          <a:p>
            <a:pPr marL="0" indent="0" algn="just" fontAlgn="t">
              <a:lnSpc>
                <a:spcPct val="150000"/>
              </a:lnSpc>
              <a:spcBef>
                <a:spcPts val="0"/>
              </a:spcBef>
              <a:buNone/>
            </a:pPr>
            <a:endParaRPr lang="ro-RO" sz="1600" b="1" dirty="0"/>
          </a:p>
        </p:txBody>
      </p:sp>
    </p:spTree>
    <p:extLst>
      <p:ext uri="{BB962C8B-B14F-4D97-AF65-F5344CB8AC3E}">
        <p14:creationId xmlns="" xmlns:p14="http://schemas.microsoft.com/office/powerpoint/2010/main" val="2456214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B564270-D107-4803-9F6C-926A1C68B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85925"/>
            <a:ext cx="10515600" cy="423612"/>
          </a:xfrm>
        </p:spPr>
        <p:txBody>
          <a:bodyPr>
            <a:noAutofit/>
          </a:bodyPr>
          <a:lstStyle/>
          <a:p>
            <a:r>
              <a:rPr lang="ro-RO" dirty="0" err="1" smtClean="0"/>
              <a:t>Autorecenzarea</a:t>
            </a:r>
            <a:r>
              <a:rPr lang="ro-RO" dirty="0" smtClean="0"/>
              <a:t> asistată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949846C-04B0-4969-9487-A4BB13A0BA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0179" y="2622883"/>
            <a:ext cx="10515600" cy="2364155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ro-RO" sz="5600" dirty="0" smtClean="0">
                <a:latin typeface="Times New Roman" pitchFamily="18" charset="0"/>
                <a:cs typeface="Times New Roman" pitchFamily="18" charset="0"/>
              </a:rPr>
              <a:t>     Toate posturile de lucru pentru </a:t>
            </a:r>
            <a:r>
              <a:rPr lang="ro-RO" sz="5600" dirty="0" err="1" smtClean="0">
                <a:latin typeface="Times New Roman" pitchFamily="18" charset="0"/>
                <a:cs typeface="Times New Roman" pitchFamily="18" charset="0"/>
              </a:rPr>
              <a:t>autorecenzarea</a:t>
            </a:r>
            <a:r>
              <a:rPr lang="ro-RO" sz="5600" dirty="0" smtClean="0">
                <a:latin typeface="Times New Roman" pitchFamily="18" charset="0"/>
                <a:cs typeface="Times New Roman" pitchFamily="18" charset="0"/>
              </a:rPr>
              <a:t> asistată vor fi promovate și semnalizate corespunzător astfel încât populația să le acceseze cu ușurință. </a:t>
            </a:r>
          </a:p>
          <a:p>
            <a:pPr>
              <a:lnSpc>
                <a:spcPct val="170000"/>
              </a:lnSpc>
              <a:spcBef>
                <a:spcPts val="0"/>
              </a:spcBef>
              <a:buNone/>
            </a:pPr>
            <a:r>
              <a:rPr lang="ro-RO" sz="5600" dirty="0" smtClean="0">
                <a:latin typeface="Times New Roman" pitchFamily="18" charset="0"/>
                <a:cs typeface="Times New Roman" pitchFamily="18" charset="0"/>
              </a:rPr>
              <a:t>      Pentru un recenzor ARA, postul de lucru va fi dotat cu următoarele:</a:t>
            </a:r>
          </a:p>
          <a:p>
            <a:pPr lvl="0">
              <a:lnSpc>
                <a:spcPct val="170000"/>
              </a:lnSpc>
              <a:spcBef>
                <a:spcPts val="0"/>
              </a:spcBef>
            </a:pPr>
            <a:r>
              <a:rPr lang="ro-RO" sz="5600" dirty="0" smtClean="0">
                <a:latin typeface="Times New Roman" pitchFamily="18" charset="0"/>
                <a:cs typeface="Times New Roman" pitchFamily="18" charset="0"/>
              </a:rPr>
              <a:t>2 prize de curent electric</a:t>
            </a:r>
          </a:p>
          <a:p>
            <a:pPr lvl="0">
              <a:lnSpc>
                <a:spcPct val="170000"/>
              </a:lnSpc>
              <a:spcBef>
                <a:spcPts val="0"/>
              </a:spcBef>
            </a:pPr>
            <a:r>
              <a:rPr lang="ro-RO" sz="5600" dirty="0" smtClean="0">
                <a:latin typeface="Times New Roman" pitchFamily="18" charset="0"/>
                <a:cs typeface="Times New Roman" pitchFamily="18" charset="0"/>
              </a:rPr>
              <a:t>2 mese/birouri (câte una pentru fiecare tabletă)</a:t>
            </a:r>
          </a:p>
          <a:p>
            <a:pPr lvl="0">
              <a:lnSpc>
                <a:spcPct val="170000"/>
              </a:lnSpc>
              <a:spcBef>
                <a:spcPts val="0"/>
              </a:spcBef>
            </a:pPr>
            <a:r>
              <a:rPr lang="ro-RO" sz="5600" dirty="0" smtClean="0">
                <a:latin typeface="Times New Roman" pitchFamily="18" charset="0"/>
                <a:cs typeface="Times New Roman" pitchFamily="18" charset="0"/>
              </a:rPr>
              <a:t>4 scaune (câte 2 scaune pentru fiecare masă/birou).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ro-RO" sz="5600" dirty="0" smtClean="0">
                <a:latin typeface="Times New Roman" pitchFamily="18" charset="0"/>
                <a:cs typeface="Times New Roman" pitchFamily="18" charset="0"/>
              </a:rPr>
              <a:t>     Echipamentul pe care se realizează colectarea datelor (tableta electronică) este pus la dispoziție de către UJIR Olt, pe bază de Proces verbal de predare-primire între directorul executiv al Direcției Regionale de Statistică Olt și fiecare persoană contractată de către primăria </a:t>
            </a:r>
            <a:r>
              <a:rPr lang="ro-RO" sz="5600" dirty="0" err="1" smtClean="0">
                <a:latin typeface="Times New Roman" pitchFamily="18" charset="0"/>
                <a:cs typeface="Times New Roman" pitchFamily="18" charset="0"/>
              </a:rPr>
              <a:t>UAT-ului</a:t>
            </a:r>
            <a:r>
              <a:rPr lang="ro-RO" sz="5600" dirty="0" smtClean="0">
                <a:latin typeface="Times New Roman" pitchFamily="18" charset="0"/>
                <a:cs typeface="Times New Roman" pitchFamily="18" charset="0"/>
              </a:rPr>
              <a:t> pentru a desfășura activitate în calitate de recenzor pentru  </a:t>
            </a:r>
            <a:r>
              <a:rPr lang="ro-RO" sz="5600" dirty="0" err="1" smtClean="0">
                <a:latin typeface="Times New Roman" pitchFamily="18" charset="0"/>
                <a:cs typeface="Times New Roman" pitchFamily="18" charset="0"/>
              </a:rPr>
              <a:t>autorecenzarea</a:t>
            </a:r>
            <a:r>
              <a:rPr lang="ro-RO" sz="5600" dirty="0" smtClean="0">
                <a:latin typeface="Times New Roman" pitchFamily="18" charset="0"/>
                <a:cs typeface="Times New Roman" pitchFamily="18" charset="0"/>
              </a:rPr>
              <a:t> asistată.</a:t>
            </a:r>
          </a:p>
          <a:p>
            <a:pPr>
              <a:buNone/>
            </a:pPr>
            <a:endParaRPr lang="ro-RO" sz="1000" dirty="0" smtClean="0"/>
          </a:p>
          <a:p>
            <a:pPr>
              <a:buNone/>
            </a:pPr>
            <a:endParaRPr lang="en-GB" sz="1000" dirty="0"/>
          </a:p>
        </p:txBody>
      </p:sp>
    </p:spTree>
    <p:extLst>
      <p:ext uri="{BB962C8B-B14F-4D97-AF65-F5344CB8AC3E}">
        <p14:creationId xmlns="" xmlns:p14="http://schemas.microsoft.com/office/powerpoint/2010/main" val="27398557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766011" y="2054892"/>
            <a:ext cx="10515600" cy="816643"/>
          </a:xfrm>
        </p:spPr>
        <p:txBody>
          <a:bodyPr/>
          <a:lstStyle/>
          <a:p>
            <a:r>
              <a:rPr lang="ro-RO" dirty="0" smtClean="0"/>
              <a:t>Verificarea </a:t>
            </a:r>
            <a:r>
              <a:rPr lang="ro-RO" dirty="0" err="1" smtClean="0"/>
              <a:t>autorecenzării</a:t>
            </a:r>
            <a:endParaRPr lang="ro-RO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878305" y="3240504"/>
            <a:ext cx="10515600" cy="32813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ro-RO" sz="1400" dirty="0" smtClean="0">
                <a:latin typeface="Times New Roman" pitchFamily="18" charset="0"/>
                <a:cs typeface="Times New Roman" pitchFamily="18" charset="0"/>
              </a:rPr>
              <a:t>Persoana primește pe e-mailul propriu un mesaj automat care îl înștiințează că a fost recepționat de către sistem chestionarul care va intra în procedura de validare, iar rezultatul acesteia va fi disponibil în maxim 7 zile.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ro-RO" sz="1400" dirty="0" smtClean="0">
                <a:latin typeface="Times New Roman" pitchFamily="18" charset="0"/>
                <a:cs typeface="Times New Roman" pitchFamily="18" charset="0"/>
              </a:rPr>
              <a:t>Pentru chestionarele validate din punct de vedere al corectitudinii și completitudinii se eliberează Certificatul de confirmare. Pentru cele nevalidate procesul de </a:t>
            </a:r>
            <a:r>
              <a:rPr lang="ro-RO" sz="1400" dirty="0" err="1" smtClean="0">
                <a:latin typeface="Times New Roman" pitchFamily="18" charset="0"/>
                <a:cs typeface="Times New Roman" pitchFamily="18" charset="0"/>
              </a:rPr>
              <a:t>autorecenzare</a:t>
            </a:r>
            <a:r>
              <a:rPr lang="ro-RO" sz="1400" dirty="0" smtClean="0">
                <a:latin typeface="Times New Roman" pitchFamily="18" charset="0"/>
                <a:cs typeface="Times New Roman" pitchFamily="18" charset="0"/>
              </a:rPr>
              <a:t> trebuie reluat.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ro-RO" sz="1400" dirty="0" smtClean="0">
                <a:latin typeface="Times New Roman" pitchFamily="18" charset="0"/>
                <a:cs typeface="Times New Roman" pitchFamily="18" charset="0"/>
              </a:rPr>
              <a:t>Accesarea Certificatului de confirmare (sau de infirmare pentru cele care nu trec de validare) se va putea face în baza CNP-ului, pe site-ul </a:t>
            </a:r>
            <a:r>
              <a:rPr lang="ro-RO" sz="1400" u="sng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www.recensamantromania.ro</a:t>
            </a:r>
            <a:r>
              <a:rPr lang="ro-RO" sz="1400" dirty="0" smtClean="0">
                <a:latin typeface="Times New Roman" pitchFamily="18" charset="0"/>
                <a:cs typeface="Times New Roman" pitchFamily="18" charset="0"/>
              </a:rPr>
              <a:t>, butonul „</a:t>
            </a:r>
            <a:r>
              <a:rPr lang="ro-RO" sz="1400" b="1" dirty="0" smtClean="0">
                <a:latin typeface="Times New Roman" pitchFamily="18" charset="0"/>
                <a:cs typeface="Times New Roman" pitchFamily="18" charset="0"/>
              </a:rPr>
              <a:t>VERIFICAREA AUTO-RECENZĂRII”: </a:t>
            </a:r>
            <a:endParaRPr lang="ro-RO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o-RO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838200" y="2086978"/>
            <a:ext cx="10515600" cy="519864"/>
          </a:xfrm>
        </p:spPr>
        <p:txBody>
          <a:bodyPr>
            <a:normAutofit/>
          </a:bodyPr>
          <a:lstStyle/>
          <a:p>
            <a:r>
              <a:rPr lang="ro-RO" dirty="0" smtClean="0"/>
              <a:t>Formular – dovada </a:t>
            </a:r>
            <a:r>
              <a:rPr lang="ro-RO" dirty="0" err="1" smtClean="0"/>
              <a:t>autorecenzării</a:t>
            </a:r>
            <a:endParaRPr lang="ro-RO" dirty="0"/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72631" y="2895600"/>
            <a:ext cx="6646737" cy="328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799</TotalTime>
  <Words>836</Words>
  <Application>Microsoft Office PowerPoint</Application>
  <PresentationFormat>Particularizare</PresentationFormat>
  <Paragraphs>52</Paragraphs>
  <Slides>9</Slides>
  <Notes>0</Notes>
  <HiddenSlides>0</HiddenSlides>
  <MMClips>0</MMClips>
  <ScaleCrop>false</ScaleCrop>
  <HeadingPairs>
    <vt:vector size="6" baseType="variant">
      <vt:variant>
        <vt:lpstr>Temă</vt:lpstr>
      </vt:variant>
      <vt:variant>
        <vt:i4>1</vt:i4>
      </vt:variant>
      <vt:variant>
        <vt:lpstr>Servere OLE încorporate</vt:lpstr>
      </vt:variant>
      <vt:variant>
        <vt:i4>1</vt:i4>
      </vt:variant>
      <vt:variant>
        <vt:lpstr>Titluri diapozitive</vt:lpstr>
      </vt:variant>
      <vt:variant>
        <vt:i4>9</vt:i4>
      </vt:variant>
    </vt:vector>
  </HeadingPairs>
  <TitlesOfParts>
    <vt:vector size="11" baseType="lpstr">
      <vt:lpstr>Office Theme</vt:lpstr>
      <vt:lpstr>Acrobat Document</vt:lpstr>
      <vt:lpstr>Diapozitivul 1</vt:lpstr>
      <vt:lpstr>Importanța recensământului </vt:lpstr>
      <vt:lpstr>Calendarul recenzării</vt:lpstr>
      <vt:lpstr>Autorecenzarea</vt:lpstr>
      <vt:lpstr>Autorecenzarea asistată</vt:lpstr>
      <vt:lpstr>Autorecenzarea asistată</vt:lpstr>
      <vt:lpstr>Autorecenzarea asistată</vt:lpstr>
      <vt:lpstr>Verificarea autorecenzării</vt:lpstr>
      <vt:lpstr>Formular – dovada autorecenzării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INS</dc:creator>
  <cp:lastModifiedBy>eugeniu.velcea</cp:lastModifiedBy>
  <cp:revision>86</cp:revision>
  <cp:lastPrinted>2021-10-20T06:17:54Z</cp:lastPrinted>
  <dcterms:created xsi:type="dcterms:W3CDTF">2021-10-18T07:57:58Z</dcterms:created>
  <dcterms:modified xsi:type="dcterms:W3CDTF">2022-02-16T12:29:43Z</dcterms:modified>
</cp:coreProperties>
</file>